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27" r:id="rId3"/>
    <p:sldId id="326" r:id="rId4"/>
    <p:sldId id="339" r:id="rId5"/>
    <p:sldId id="288" r:id="rId6"/>
    <p:sldId id="287" r:id="rId7"/>
    <p:sldId id="325" r:id="rId8"/>
    <p:sldId id="340" r:id="rId9"/>
    <p:sldId id="341" r:id="rId10"/>
    <p:sldId id="342" r:id="rId11"/>
    <p:sldId id="343" r:id="rId12"/>
    <p:sldId id="347" r:id="rId13"/>
    <p:sldId id="353" r:id="rId14"/>
    <p:sldId id="344" r:id="rId15"/>
    <p:sldId id="294" r:id="rId16"/>
    <p:sldId id="295" r:id="rId17"/>
    <p:sldId id="296" r:id="rId18"/>
    <p:sldId id="297" r:id="rId19"/>
    <p:sldId id="354" r:id="rId20"/>
    <p:sldId id="355" r:id="rId21"/>
    <p:sldId id="356" r:id="rId22"/>
    <p:sldId id="357" r:id="rId23"/>
    <p:sldId id="358" r:id="rId24"/>
    <p:sldId id="298" r:id="rId25"/>
    <p:sldId id="299" r:id="rId26"/>
    <p:sldId id="300" r:id="rId27"/>
    <p:sldId id="301" r:id="rId28"/>
    <p:sldId id="302" r:id="rId29"/>
    <p:sldId id="303" r:id="rId30"/>
    <p:sldId id="304" r:id="rId31"/>
    <p:sldId id="360" r:id="rId32"/>
    <p:sldId id="330" r:id="rId33"/>
    <p:sldId id="345" r:id="rId34"/>
    <p:sldId id="310" r:id="rId35"/>
    <p:sldId id="359" r:id="rId36"/>
    <p:sldId id="311" r:id="rId37"/>
    <p:sldId id="312" r:id="rId38"/>
    <p:sldId id="313" r:id="rId39"/>
    <p:sldId id="314" r:id="rId40"/>
    <p:sldId id="315" r:id="rId41"/>
    <p:sldId id="316" r:id="rId42"/>
    <p:sldId id="318" r:id="rId43"/>
    <p:sldId id="320" r:id="rId44"/>
    <p:sldId id="321" r:id="rId45"/>
    <p:sldId id="322" r:id="rId46"/>
    <p:sldId id="323" r:id="rId47"/>
    <p:sldId id="324" r:id="rId48"/>
    <p:sldId id="331" r:id="rId49"/>
    <p:sldId id="332" r:id="rId5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1" autoAdjust="0"/>
    <p:restoredTop sz="94660"/>
  </p:normalViewPr>
  <p:slideViewPr>
    <p:cSldViewPr snapToGrid="0">
      <p:cViewPr>
        <p:scale>
          <a:sx n="66" d="100"/>
          <a:sy n="66" d="100"/>
        </p:scale>
        <p:origin x="-654" y="-162"/>
      </p:cViewPr>
      <p:guideLst>
        <p:guide orient="horz" pos="2160"/>
        <p:guide pos="3840"/>
      </p:guideLst>
    </p:cSldViewPr>
  </p:slideViewPr>
  <p:notesTextViewPr>
    <p:cViewPr>
      <p:scale>
        <a:sx n="20" d="100"/>
        <a:sy n="20" d="100"/>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3F83C-C7C3-4A48-87EC-E9271DB79EDC}" type="datetimeFigureOut">
              <a:rPr lang="lt-LT" smtClean="0"/>
              <a:t>2018.05.04</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FADBA-EA81-420E-88A3-58938BB776DF}" type="slidenum">
              <a:rPr lang="lt-LT" smtClean="0"/>
              <a:t>‹N›</a:t>
            </a:fld>
            <a:endParaRPr lang="lt-LT"/>
          </a:p>
        </p:txBody>
      </p:sp>
    </p:spTree>
    <p:extLst>
      <p:ext uri="{BB962C8B-B14F-4D97-AF65-F5344CB8AC3E}">
        <p14:creationId xmlns:p14="http://schemas.microsoft.com/office/powerpoint/2010/main" val="93219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p:cNvSpPr>
            <a:spLocks noGrp="1" noChangeArrowheads="1"/>
          </p:cNvSpPr>
          <p:nvPr>
            <p:ph type="sldNum" sz="quarter" idx="4294967295"/>
          </p:nvPr>
        </p:nvSpPr>
        <p:spPr bwMode="auto">
          <a:xfrm>
            <a:off x="3883991" y="8685109"/>
            <a:ext cx="2972392" cy="457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92" tIns="41596" rIns="83192" bIns="41596"/>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fld id="{2E30F953-8DF3-4CAA-AE16-0765F30AC9A5}" type="slidenum">
              <a:rPr lang="en-GB"/>
              <a:pPr eaLnBrk="1" hangingPunct="1"/>
              <a:t>3</a:t>
            </a:fld>
            <a:endParaRPr lang="en-GB" dirty="0"/>
          </a:p>
        </p:txBody>
      </p:sp>
      <p:sp>
        <p:nvSpPr>
          <p:cNvPr id="64515" name="Rectangle 1"/>
          <p:cNvSpPr>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a:xfrm>
            <a:off x="685316" y="4343290"/>
            <a:ext cx="5487370" cy="4115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3198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idx="4294967295"/>
          </p:nvPr>
        </p:nvSpPr>
        <p:spPr bwMode="auto">
          <a:xfrm>
            <a:off x="3883991" y="8685109"/>
            <a:ext cx="2972392" cy="457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92" tIns="41596" rIns="83192" bIns="41596"/>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fld id="{8C9840EB-389C-459A-BCD8-B230E6D3FC9C}" type="slidenum">
              <a:rPr lang="en-GB"/>
              <a:pPr eaLnBrk="1" hangingPunct="1"/>
              <a:t>5</a:t>
            </a:fld>
            <a:endParaRPr lang="en-GB" dirty="0"/>
          </a:p>
        </p:txBody>
      </p:sp>
      <p:sp>
        <p:nvSpPr>
          <p:cNvPr id="72707" name="Rectangle 1"/>
          <p:cNvSpPr>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316" y="4343290"/>
            <a:ext cx="5487370" cy="4115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16187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6</a:t>
            </a:fld>
            <a:endParaRPr lang="lt-LT"/>
          </a:p>
        </p:txBody>
      </p:sp>
    </p:spTree>
    <p:extLst>
      <p:ext uri="{BB962C8B-B14F-4D97-AF65-F5344CB8AC3E}">
        <p14:creationId xmlns:p14="http://schemas.microsoft.com/office/powerpoint/2010/main" val="199434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6"/>
          <p:cNvSpPr>
            <a:spLocks noGrp="1" noChangeArrowheads="1"/>
          </p:cNvSpPr>
          <p:nvPr>
            <p:ph type="sldNum" sz="quarter" idx="4294967295"/>
          </p:nvPr>
        </p:nvSpPr>
        <p:spPr bwMode="auto">
          <a:xfrm>
            <a:off x="3883991" y="8685109"/>
            <a:ext cx="2972392" cy="457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92" tIns="41596" rIns="83192" bIns="41596"/>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fld id="{B2E00440-4D03-4A70-A0A7-1274479C3DA4}" type="slidenum">
              <a:rPr lang="en-GB"/>
              <a:pPr eaLnBrk="1" hangingPunct="1"/>
              <a:t>7</a:t>
            </a:fld>
            <a:endParaRPr lang="en-GB" dirty="0"/>
          </a:p>
        </p:txBody>
      </p:sp>
      <p:sp>
        <p:nvSpPr>
          <p:cNvPr id="63491" name="Rectangle 1"/>
          <p:cNvSpPr>
            <a:spLocks noGrp="1" noRot="1" noChangeAspect="1" noChangeArrowheads="1" noTextEdit="1"/>
          </p:cNvSpPr>
          <p:nvPr>
            <p:ph type="sldImg"/>
          </p:nvPr>
        </p:nvSpPr>
        <p:spPr>
          <a:xfrm>
            <a:off x="382588" y="695325"/>
            <a:ext cx="6091237" cy="3427413"/>
          </a:xfrm>
          <a:solidFill>
            <a:srgbClr val="FFFFFF"/>
          </a:solidFill>
          <a:ln>
            <a:solidFill>
              <a:srgbClr val="000000"/>
            </a:solidFill>
            <a:miter lim="800000"/>
            <a:headEnd/>
            <a:tailEnd/>
          </a:ln>
        </p:spPr>
      </p:sp>
      <p:sp>
        <p:nvSpPr>
          <p:cNvPr id="63492" name="Rectangle 2"/>
          <p:cNvSpPr>
            <a:spLocks noGrp="1" noChangeArrowheads="1"/>
          </p:cNvSpPr>
          <p:nvPr>
            <p:ph type="body" idx="1"/>
          </p:nvPr>
        </p:nvSpPr>
        <p:spPr>
          <a:xfrm>
            <a:off x="685316" y="4343290"/>
            <a:ext cx="5487370" cy="41153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24945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8FADBA-EA81-420E-88A3-58938BB776DF}" type="slidenum">
              <a:rPr lang="lt-LT" smtClean="0"/>
              <a:t>9</a:t>
            </a:fld>
            <a:endParaRPr lang="lt-LT"/>
          </a:p>
        </p:txBody>
      </p:sp>
    </p:spTree>
    <p:extLst>
      <p:ext uri="{BB962C8B-B14F-4D97-AF65-F5344CB8AC3E}">
        <p14:creationId xmlns:p14="http://schemas.microsoft.com/office/powerpoint/2010/main" val="89369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34</a:t>
            </a:fld>
            <a:endParaRPr lang="lt-LT"/>
          </a:p>
        </p:txBody>
      </p:sp>
    </p:spTree>
    <p:extLst>
      <p:ext uri="{BB962C8B-B14F-4D97-AF65-F5344CB8AC3E}">
        <p14:creationId xmlns:p14="http://schemas.microsoft.com/office/powerpoint/2010/main" val="650185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8FADBA-EA81-420E-88A3-58938BB776DF}" type="slidenum">
              <a:rPr lang="lt-LT" smtClean="0"/>
              <a:t>35</a:t>
            </a:fld>
            <a:endParaRPr lang="lt-LT"/>
          </a:p>
        </p:txBody>
      </p:sp>
    </p:spTree>
    <p:extLst>
      <p:ext uri="{BB962C8B-B14F-4D97-AF65-F5344CB8AC3E}">
        <p14:creationId xmlns:p14="http://schemas.microsoft.com/office/powerpoint/2010/main" val="2004181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CA077768-21C8-4125-A345-258E48D2EED0}" type="slidenum">
              <a:rPr lang="lt-LT" smtClean="0"/>
              <a:pPr/>
              <a:t>36</a:t>
            </a:fld>
            <a:endParaRPr lang="lt-LT"/>
          </a:p>
        </p:txBody>
      </p:sp>
    </p:spTree>
    <p:extLst>
      <p:ext uri="{BB962C8B-B14F-4D97-AF65-F5344CB8AC3E}">
        <p14:creationId xmlns:p14="http://schemas.microsoft.com/office/powerpoint/2010/main" val="253176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2018.05.04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280393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2018.05.04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336959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2018.05.04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349375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vadinimas ir tekstas">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9" name="Title 8"/>
          <p:cNvSpPr>
            <a:spLocks noGrp="1"/>
          </p:cNvSpPr>
          <p:nvPr>
            <p:ph type="title"/>
          </p:nvPr>
        </p:nvSpPr>
        <p:spPr>
          <a:xfrm>
            <a:off x="609600" y="359465"/>
            <a:ext cx="10972800" cy="1143000"/>
          </a:xfrm>
          <a:prstGeom prst="rect">
            <a:avLst/>
          </a:prstGeom>
        </p:spPr>
        <p:txBody>
          <a:bodyPr anchor="b" anchorCtr="0">
            <a:normAutofit/>
          </a:bodyPr>
          <a:lstStyle/>
          <a:p>
            <a:pPr algn="l"/>
            <a:r>
              <a:rPr lang="lt-LT"/>
              <a:t>Spustelėję redag. ruoš. pavad. stilių</a:t>
            </a:r>
          </a:p>
        </p:txBody>
      </p:sp>
      <p:sp>
        <p:nvSpPr>
          <p:cNvPr id="8" name="Date Placeholder 7"/>
          <p:cNvSpPr>
            <a:spLocks noGrp="1"/>
          </p:cNvSpPr>
          <p:nvPr>
            <p:ph type="dt" sz="half" idx="10"/>
          </p:nvPr>
        </p:nvSpPr>
        <p:spPr/>
        <p:txBody>
          <a:bodyPr/>
          <a:lstStyle/>
          <a:p>
            <a:fld id="{5C14FD69-4A85-4715-A222-ABB225B63BC6}" type="datetimeFigureOut">
              <a:rPr lang="en-US"/>
              <a:pPr/>
              <a:t>5/4/2018</a:t>
            </a:fld>
            <a:endParaRPr lang="lt-LT"/>
          </a:p>
        </p:txBody>
      </p:sp>
      <p:sp>
        <p:nvSpPr>
          <p:cNvPr id="10" name="Slide Number Placeholder 9"/>
          <p:cNvSpPr>
            <a:spLocks noGrp="1"/>
          </p:cNvSpPr>
          <p:nvPr>
            <p:ph type="sldNum" sz="quarter" idx="11"/>
          </p:nvPr>
        </p:nvSpPr>
        <p:spPr/>
        <p:txBody>
          <a:bodyPr/>
          <a:lstStyle/>
          <a:p>
            <a:pPr algn="r"/>
            <a:fld id="{D4C49B74-5DB2-4B03-B1D2-7F6A3C51C318}" type="slidenum">
              <a:rPr/>
              <a:pPr algn="r"/>
              <a:t>‹N›</a:t>
            </a:fld>
            <a:endParaRPr lang="lt-LT"/>
          </a:p>
        </p:txBody>
      </p:sp>
      <p:sp>
        <p:nvSpPr>
          <p:cNvPr id="11" name="Footer Placeholder 10"/>
          <p:cNvSpPr>
            <a:spLocks noGrp="1"/>
          </p:cNvSpPr>
          <p:nvPr>
            <p:ph type="ftr" sz="quarter" idx="12"/>
          </p:nvPr>
        </p:nvSpPr>
        <p:spPr/>
        <p:txBody>
          <a:bodyPr/>
          <a:lstStyle/>
          <a:p>
            <a:endParaRPr lang="lt-LT"/>
          </a:p>
        </p:txBody>
      </p:sp>
    </p:spTree>
    <p:extLst>
      <p:ext uri="{BB962C8B-B14F-4D97-AF65-F5344CB8AC3E}">
        <p14:creationId xmlns:p14="http://schemas.microsoft.com/office/powerpoint/2010/main" val="279439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sirinktinis make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Spustelėję redag. ruoš. pavad. stilių</a:t>
            </a:r>
          </a:p>
        </p:txBody>
      </p:sp>
      <p:sp>
        <p:nvSpPr>
          <p:cNvPr id="3" name="Date Placeholder 3"/>
          <p:cNvSpPr>
            <a:spLocks noGrp="1"/>
          </p:cNvSpPr>
          <p:nvPr>
            <p:ph type="dt" sz="half" idx="10"/>
          </p:nvPr>
        </p:nvSpPr>
        <p:spPr/>
        <p:txBody>
          <a:bodyPr/>
          <a:lstStyle>
            <a:lvl1pPr>
              <a:defRPr/>
            </a:lvl1pPr>
          </a:lstStyle>
          <a:p>
            <a:pPr>
              <a:defRPr/>
            </a:pPr>
            <a:fld id="{B18A84F2-5666-4CED-AC53-37512D72AE5A}" type="datetimeFigureOut">
              <a:rPr lang="en-US"/>
              <a:pPr>
                <a:defRPr/>
              </a:pPr>
              <a:t>5/4/2018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35D5E61-8713-4CC7-8E0B-7209D2DDEC9E}" type="slidenum">
              <a:rPr lang="en-US" altLang="lt-LT"/>
              <a:pPr>
                <a:defRPr/>
              </a:pPr>
              <a:t>‹N›</a:t>
            </a:fld>
            <a:endParaRPr lang="en-US" altLang="lt-LT"/>
          </a:p>
        </p:txBody>
      </p:sp>
    </p:spTree>
    <p:extLst>
      <p:ext uri="{BB962C8B-B14F-4D97-AF65-F5344CB8AC3E}">
        <p14:creationId xmlns:p14="http://schemas.microsoft.com/office/powerpoint/2010/main" val="45386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avadinimas ir turinys">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Title 6"/>
          <p:cNvSpPr>
            <a:spLocks noGrp="1"/>
          </p:cNvSpPr>
          <p:nvPr>
            <p:ph type="title"/>
          </p:nvPr>
        </p:nvSpPr>
        <p:spPr>
          <a:xfrm>
            <a:off x="609600" y="359465"/>
            <a:ext cx="10972800" cy="1143000"/>
          </a:xfrm>
          <a:prstGeom prst="rect">
            <a:avLst/>
          </a:prstGeom>
        </p:spPr>
        <p:txBody>
          <a:bodyPr anchor="b">
            <a:normAutofit/>
          </a:bodyPr>
          <a:lstStyle/>
          <a:p>
            <a:r>
              <a:rPr lang="lt-LT"/>
              <a:t>Spustelėję redag. ruoš. pavad. stilių</a:t>
            </a:r>
          </a:p>
        </p:txBody>
      </p:sp>
      <p:sp>
        <p:nvSpPr>
          <p:cNvPr id="4" name="Date Placeholder 7"/>
          <p:cNvSpPr>
            <a:spLocks noGrp="1"/>
          </p:cNvSpPr>
          <p:nvPr>
            <p:ph type="dt" sz="half" idx="10"/>
          </p:nvPr>
        </p:nvSpPr>
        <p:spPr/>
        <p:txBody>
          <a:bodyPr/>
          <a:lstStyle>
            <a:lvl1pPr>
              <a:defRPr/>
            </a:lvl1pPr>
          </a:lstStyle>
          <a:p>
            <a:pPr>
              <a:defRPr/>
            </a:pPr>
            <a:fld id="{5C14FD69-4A85-4715-A222-ABB225B63BC6}" type="datetimeFigureOut">
              <a:rPr lang="lt-LT"/>
              <a:pPr>
                <a:defRPr/>
              </a:pPr>
              <a:t>2018.05.04</a:t>
            </a:fld>
            <a:endParaRPr lang="lt-LT"/>
          </a:p>
        </p:txBody>
      </p:sp>
      <p:sp>
        <p:nvSpPr>
          <p:cNvPr id="5" name="Slide Number Placeholder 8"/>
          <p:cNvSpPr>
            <a:spLocks noGrp="1"/>
          </p:cNvSpPr>
          <p:nvPr>
            <p:ph type="sldNum" sz="quarter" idx="11"/>
          </p:nvPr>
        </p:nvSpPr>
        <p:spPr/>
        <p:txBody>
          <a:bodyPr/>
          <a:lstStyle>
            <a:lvl1pPr>
              <a:defRPr/>
            </a:lvl1pPr>
          </a:lstStyle>
          <a:p>
            <a:pPr>
              <a:defRPr/>
            </a:pPr>
            <a:fld id="{6C5D9F32-B968-4955-9133-015A831ABD5F}" type="slidenum">
              <a:rPr/>
              <a:pPr>
                <a:defRPr/>
              </a:pPr>
              <a:t>‹N›</a:t>
            </a:fld>
            <a:endParaRPr lang="lt-LT"/>
          </a:p>
        </p:txBody>
      </p:sp>
      <p:sp>
        <p:nvSpPr>
          <p:cNvPr id="6" name="Footer Placeholder 9"/>
          <p:cNvSpPr>
            <a:spLocks noGrp="1"/>
          </p:cNvSpPr>
          <p:nvPr>
            <p:ph type="ftr" sz="quarter" idx="12"/>
          </p:nvPr>
        </p:nvSpPr>
        <p:spPr/>
        <p:txBody>
          <a:bodyPr/>
          <a:lstStyle>
            <a:lvl1pPr>
              <a:defRPr/>
            </a:lvl1pPr>
          </a:lstStyle>
          <a:p>
            <a:pPr>
              <a:defRPr/>
            </a:pPr>
            <a:endParaRPr lang="lt-LT"/>
          </a:p>
        </p:txBody>
      </p:sp>
    </p:spTree>
    <p:extLst>
      <p:ext uri="{BB962C8B-B14F-4D97-AF65-F5344CB8AC3E}">
        <p14:creationId xmlns:p14="http://schemas.microsoft.com/office/powerpoint/2010/main" val="1750324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600201"/>
            <a:ext cx="10972800" cy="4525963"/>
          </a:xfrm>
          <a:prstGeom prst="rect">
            <a:avLst/>
          </a:prstGeom>
        </p:spPr>
        <p:txBody>
          <a:body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Datos vietos rezervavimo ženklas 3"/>
          <p:cNvSpPr>
            <a:spLocks noGrp="1"/>
          </p:cNvSpPr>
          <p:nvPr>
            <p:ph type="dt" sz="half" idx="10"/>
          </p:nvPr>
        </p:nvSpPr>
        <p:spPr>
          <a:xfrm>
            <a:off x="609600" y="6356351"/>
            <a:ext cx="2844800" cy="365125"/>
          </a:xfrm>
          <a:prstGeom prst="rect">
            <a:avLst/>
          </a:prstGeom>
        </p:spPr>
        <p:txBody>
          <a:bodyPr/>
          <a:lstStyle/>
          <a:p>
            <a:fld id="{C9362EB7-17D4-4A76-ABFD-44E205497162}" type="datetimeFigureOut">
              <a:rPr lang="lt-LT" sz="1800" smtClean="0">
                <a:solidFill>
                  <a:prstClr val="black"/>
                </a:solidFill>
                <a:latin typeface="Calibri"/>
                <a:cs typeface="Arial" charset="0"/>
              </a:rPr>
              <a:pPr/>
              <a:t>2018.05.04</a:t>
            </a:fld>
            <a:endParaRPr lang="lt-LT" sz="1800" dirty="0">
              <a:solidFill>
                <a:prstClr val="black"/>
              </a:solidFill>
              <a:latin typeface="Calibri"/>
              <a:cs typeface="Arial" charset="0"/>
            </a:endParaRPr>
          </a:p>
        </p:txBody>
      </p:sp>
      <p:sp>
        <p:nvSpPr>
          <p:cNvPr id="5" name="Poraštės vietos rezervavimo ženklas 4"/>
          <p:cNvSpPr>
            <a:spLocks noGrp="1"/>
          </p:cNvSpPr>
          <p:nvPr>
            <p:ph type="ftr" sz="quarter" idx="11"/>
          </p:nvPr>
        </p:nvSpPr>
        <p:spPr>
          <a:xfrm>
            <a:off x="4165600" y="6356351"/>
            <a:ext cx="3860800" cy="365125"/>
          </a:xfrm>
          <a:prstGeom prst="rect">
            <a:avLst/>
          </a:prstGeom>
        </p:spPr>
        <p:txBody>
          <a:bodyPr/>
          <a:lstStyle/>
          <a:p>
            <a:endParaRPr lang="lt-LT" sz="1800" dirty="0">
              <a:solidFill>
                <a:prstClr val="black"/>
              </a:solidFill>
              <a:latin typeface="Calibri"/>
              <a:cs typeface="Arial" charset="0"/>
            </a:endParaRPr>
          </a:p>
        </p:txBody>
      </p:sp>
      <p:sp>
        <p:nvSpPr>
          <p:cNvPr id="6" name="Skaidrės numerio vietos rezervavimo ženklas 5"/>
          <p:cNvSpPr>
            <a:spLocks noGrp="1"/>
          </p:cNvSpPr>
          <p:nvPr>
            <p:ph type="sldNum" sz="quarter" idx="12"/>
          </p:nvPr>
        </p:nvSpPr>
        <p:spPr>
          <a:xfrm>
            <a:off x="8737600" y="6356351"/>
            <a:ext cx="2844800" cy="365125"/>
          </a:xfrm>
          <a:prstGeom prst="rect">
            <a:avLst/>
          </a:prstGeom>
        </p:spPr>
        <p:txBody>
          <a:bodyPr/>
          <a:lstStyle/>
          <a:p>
            <a:fld id="{22F1340E-93FE-435C-ABDF-D3DDA20D2795}" type="slidenum">
              <a:rPr lang="lt-LT" sz="1800" smtClean="0">
                <a:solidFill>
                  <a:prstClr val="black"/>
                </a:solidFill>
                <a:cs typeface="Arial" charset="0"/>
              </a:rPr>
              <a:pPr/>
              <a:t>‹N›</a:t>
            </a:fld>
            <a:endParaRPr lang="lt-LT" sz="1800" dirty="0">
              <a:solidFill>
                <a:prstClr val="black"/>
              </a:solidFill>
              <a:cs typeface="Arial" charset="0"/>
            </a:endParaRPr>
          </a:p>
        </p:txBody>
      </p:sp>
    </p:spTree>
    <p:extLst>
      <p:ext uri="{BB962C8B-B14F-4D97-AF65-F5344CB8AC3E}">
        <p14:creationId xmlns:p14="http://schemas.microsoft.com/office/powerpoint/2010/main" val="2066396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avadinimas ir dviejų stulpelių tekstas">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609600" y="1600201"/>
            <a:ext cx="5384800" cy="4525963"/>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11" name="Rectangle 11"/>
          <p:cNvSpPr>
            <a:spLocks noGrp="1"/>
          </p:cNvSpPr>
          <p:nvPr>
            <p:ph type="body" sz="half" idx="2"/>
          </p:nvPr>
        </p:nvSpPr>
        <p:spPr>
          <a:xfrm>
            <a:off x="6197600" y="1600201"/>
            <a:ext cx="5384800" cy="4525963"/>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Title 7"/>
          <p:cNvSpPr>
            <a:spLocks noGrp="1"/>
          </p:cNvSpPr>
          <p:nvPr>
            <p:ph type="title"/>
          </p:nvPr>
        </p:nvSpPr>
        <p:spPr>
          <a:xfrm>
            <a:off x="609600" y="359465"/>
            <a:ext cx="10972800" cy="1143000"/>
          </a:xfrm>
          <a:prstGeom prst="rect">
            <a:avLst/>
          </a:prstGeom>
        </p:spPr>
        <p:txBody>
          <a:bodyPr anchor="b" anchorCtr="0">
            <a:normAutofit/>
          </a:bodyPr>
          <a:lstStyle/>
          <a:p>
            <a:pPr algn="l"/>
            <a:r>
              <a:rPr lang="lt-LT"/>
              <a:t>Spustelėję redag. ruoš. pavad. stilių</a:t>
            </a:r>
          </a:p>
        </p:txBody>
      </p:sp>
      <p:sp>
        <p:nvSpPr>
          <p:cNvPr id="10" name="Date Placeholder 9"/>
          <p:cNvSpPr>
            <a:spLocks noGrp="1"/>
          </p:cNvSpPr>
          <p:nvPr>
            <p:ph type="dt" sz="half" idx="10"/>
          </p:nvPr>
        </p:nvSpPr>
        <p:spPr/>
        <p:txBody>
          <a:bodyPr/>
          <a:lstStyle/>
          <a:p>
            <a:fld id="{5C14FD69-4A85-4715-A222-ABB225B63BC6}" type="datetimeFigureOut">
              <a:rPr lang="en-US"/>
              <a:pPr/>
              <a:t>5/4/2018</a:t>
            </a:fld>
            <a:endParaRPr lang="lt-LT"/>
          </a:p>
        </p:txBody>
      </p:sp>
      <p:sp>
        <p:nvSpPr>
          <p:cNvPr id="12" name="Slide Number Placeholder 11"/>
          <p:cNvSpPr>
            <a:spLocks noGrp="1"/>
          </p:cNvSpPr>
          <p:nvPr>
            <p:ph type="sldNum" sz="quarter" idx="11"/>
          </p:nvPr>
        </p:nvSpPr>
        <p:spPr/>
        <p:txBody>
          <a:bodyPr/>
          <a:lstStyle/>
          <a:p>
            <a:pPr algn="r"/>
            <a:fld id="{D4C49B74-5DB2-4B03-B1D2-7F6A3C51C318}" type="slidenum">
              <a:rPr/>
              <a:pPr algn="r"/>
              <a:t>‹N›</a:t>
            </a:fld>
            <a:endParaRPr lang="lt-LT"/>
          </a:p>
        </p:txBody>
      </p:sp>
      <p:sp>
        <p:nvSpPr>
          <p:cNvPr id="13" name="Footer Placeholder 12"/>
          <p:cNvSpPr>
            <a:spLocks noGrp="1"/>
          </p:cNvSpPr>
          <p:nvPr>
            <p:ph type="ftr" sz="quarter" idx="12"/>
          </p:nvPr>
        </p:nvSpPr>
        <p:spPr/>
        <p:txBody>
          <a:bodyPr/>
          <a:lstStyle/>
          <a:p>
            <a:endParaRPr lang="lt-LT"/>
          </a:p>
        </p:txBody>
      </p:sp>
    </p:spTree>
    <p:extLst>
      <p:ext uri="{BB962C8B-B14F-4D97-AF65-F5344CB8AC3E}">
        <p14:creationId xmlns:p14="http://schemas.microsoft.com/office/powerpoint/2010/main" val="233793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37F7466-C12D-46FB-A50D-920319670C01}" type="datetimeFigureOut">
              <a:rPr lang="lt-LT" smtClean="0"/>
              <a:t>2018.05.04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9402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F7466-C12D-46FB-A50D-920319670C01}" type="datetimeFigureOut">
              <a:rPr lang="lt-LT" smtClean="0"/>
              <a:t>2018.05.04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428546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337F7466-C12D-46FB-A50D-920319670C01}" type="datetimeFigureOut">
              <a:rPr lang="lt-LT" smtClean="0"/>
              <a:t>2018.05.04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172718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337F7466-C12D-46FB-A50D-920319670C01}" type="datetimeFigureOut">
              <a:rPr lang="lt-LT" smtClean="0"/>
              <a:t>2018.05.04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1676116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337F7466-C12D-46FB-A50D-920319670C01}" type="datetimeFigureOut">
              <a:rPr lang="lt-LT" smtClean="0"/>
              <a:t>2018.05.04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325378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F7466-C12D-46FB-A50D-920319670C01}" type="datetimeFigureOut">
              <a:rPr lang="lt-LT" smtClean="0"/>
              <a:t>2018.05.04</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267295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2018.05.04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121928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7F7466-C12D-46FB-A50D-920319670C01}" type="datetimeFigureOut">
              <a:rPr lang="lt-LT" smtClean="0"/>
              <a:t>2018.05.04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50E0D0E-AA8A-420B-8528-B3DAEBFFE706}" type="slidenum">
              <a:rPr lang="lt-LT" smtClean="0"/>
              <a:t>‹N›</a:t>
            </a:fld>
            <a:endParaRPr lang="lt-LT"/>
          </a:p>
        </p:txBody>
      </p:sp>
    </p:spTree>
    <p:extLst>
      <p:ext uri="{BB962C8B-B14F-4D97-AF65-F5344CB8AC3E}">
        <p14:creationId xmlns:p14="http://schemas.microsoft.com/office/powerpoint/2010/main" val="423444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Times New Roman" panose="02020603050405020304" pitchFamily="18" charset="0"/>
                <a:cs typeface="Times New Roman" panose="02020603050405020304" pitchFamily="18" charset="0"/>
              </a:defRPr>
            </a:lvl1pPr>
          </a:lstStyle>
          <a:p>
            <a:r>
              <a:rPr lang="lt-LT" dirty="0"/>
              <a:t>21-26 </a:t>
            </a:r>
            <a:r>
              <a:rPr lang="lt-LT" dirty="0" err="1"/>
              <a:t>November</a:t>
            </a:r>
            <a:r>
              <a:rPr lang="lt-LT" dirty="0"/>
              <a:t> 2016. Vilnius, </a:t>
            </a:r>
            <a:r>
              <a:rPr lang="lt-LT" dirty="0" err="1"/>
              <a:t>Lithuania</a:t>
            </a:r>
            <a:endParaRPr lang="lt-LT" dirty="0"/>
          </a:p>
        </p:txBody>
      </p:sp>
      <p:sp>
        <p:nvSpPr>
          <p:cNvPr id="5" name="Footer Placeholder 4"/>
          <p:cNvSpPr>
            <a:spLocks noGrp="1"/>
          </p:cNvSpPr>
          <p:nvPr>
            <p:ph type="ftr" sz="quarter" idx="3"/>
          </p:nvPr>
        </p:nvSpPr>
        <p:spPr>
          <a:xfrm>
            <a:off x="4038599" y="6356350"/>
            <a:ext cx="6419193" cy="365125"/>
          </a:xfrm>
          <a:prstGeom prst="rect">
            <a:avLst/>
          </a:prstGeom>
        </p:spPr>
        <p:txBody>
          <a:bodyPr vert="horz" lIns="91440" tIns="45720" rIns="91440" bIns="45720" rtlCol="0" anchor="ctr"/>
          <a:lstStyle>
            <a:lvl1pPr algn="ctr">
              <a:defRPr sz="1200">
                <a:solidFill>
                  <a:schemeClr val="tx1"/>
                </a:solidFill>
                <a:latin typeface="Times New Roman" panose="02020603050405020304" pitchFamily="18" charset="0"/>
                <a:cs typeface="Times New Roman" panose="02020603050405020304" pitchFamily="18" charset="0"/>
              </a:defRPr>
            </a:lvl1pPr>
          </a:lstStyle>
          <a:p>
            <a:r>
              <a:rPr lang="en-US" dirty="0"/>
              <a:t>“Stimulating Creativity And Innovation In The Classroom</a:t>
            </a:r>
            <a:r>
              <a:rPr lang="lt-LT" dirty="0"/>
              <a:t>. </a:t>
            </a:r>
            <a:r>
              <a:rPr lang="en-US" dirty="0"/>
              <a:t>Mobile Devices In Education</a:t>
            </a:r>
            <a:r>
              <a:rPr lang="lt-LT" dirty="0"/>
              <a:t>“</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E0D0E-AA8A-420B-8528-B3DAEBFFE706}" type="slidenum">
              <a:rPr lang="lt-LT" smtClean="0"/>
              <a:t>‹N›</a:t>
            </a:fld>
            <a:endParaRPr lang="lt-LT" dirty="0"/>
          </a:p>
        </p:txBody>
      </p:sp>
      <p:sp>
        <p:nvSpPr>
          <p:cNvPr id="9" name="Rectangle 8"/>
          <p:cNvSpPr/>
          <p:nvPr userDrawn="1"/>
        </p:nvSpPr>
        <p:spPr>
          <a:xfrm>
            <a:off x="1" y="0"/>
            <a:ext cx="178676" cy="3352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p:cNvSpPr/>
          <p:nvPr userDrawn="1"/>
        </p:nvSpPr>
        <p:spPr>
          <a:xfrm>
            <a:off x="1" y="3505200"/>
            <a:ext cx="178676" cy="3352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ectangle 11"/>
          <p:cNvSpPr/>
          <p:nvPr userDrawn="1"/>
        </p:nvSpPr>
        <p:spPr>
          <a:xfrm>
            <a:off x="0" y="2341179"/>
            <a:ext cx="178676" cy="232804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Picture 12"/>
          <p:cNvPicPr/>
          <p:nvPr userDrawn="1"/>
        </p:nvPicPr>
        <p:blipFill rotWithShape="1">
          <a:blip r:embed="rId18" cstate="print">
            <a:extLst>
              <a:ext uri="{28A0092B-C50C-407E-A947-70E740481C1C}">
                <a14:useLocalDpi xmlns:a14="http://schemas.microsoft.com/office/drawing/2010/main"/>
              </a:ext>
            </a:extLst>
          </a:blip>
          <a:srcRect/>
          <a:stretch/>
        </p:blipFill>
        <p:spPr bwMode="auto">
          <a:xfrm>
            <a:off x="11279964" y="982133"/>
            <a:ext cx="912036" cy="1109426"/>
          </a:xfrm>
          <a:prstGeom prst="rect">
            <a:avLst/>
          </a:prstGeom>
          <a:noFill/>
          <a:ln>
            <a:noFill/>
          </a:ln>
        </p:spPr>
      </p:pic>
      <p:pic>
        <p:nvPicPr>
          <p:cNvPr id="2053" name="Picture 5" descr="Vaizdo rezultatas"/>
          <p:cNvPicPr>
            <a:picLocks noChangeAspect="1" noChangeArrowheads="1"/>
          </p:cNvPicPr>
          <p:nvPr userDrawn="1"/>
        </p:nvPicPr>
        <p:blipFill>
          <a:blip r:embed="rId19" cstate="email">
            <a:extLst>
              <a:ext uri="{28A0092B-C50C-407E-A947-70E740481C1C}">
                <a14:useLocalDpi xmlns:a14="http://schemas.microsoft.com/office/drawing/2010/main"/>
              </a:ext>
            </a:extLst>
          </a:blip>
          <a:srcRect/>
          <a:stretch>
            <a:fillRect/>
          </a:stretch>
        </p:blipFill>
        <p:spPr bwMode="auto">
          <a:xfrm>
            <a:off x="11353800" y="2015326"/>
            <a:ext cx="838200" cy="55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29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v-softinc.com/get-your-favorite-entertainment-aspect-into-your-personal-world-with-pertinent-applications/" TargetMode="External"/><Relationship Id="rId2" Type="http://schemas.openxmlformats.org/officeDocument/2006/relationships/hyperlink" Target="mailto:eglevaivadiene@gmail.com"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theknowledgeguru.com/kguruwordpressblog/wp-content/uploads/2013/05/infographic-alt-color-2.jpg"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awokdotcom.tumblr.com/post/125343652757/types-of-online-games-most-often"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nearpod.com/" TargetMode="External"/><Relationship Id="rId13" Type="http://schemas.openxmlformats.org/officeDocument/2006/relationships/hyperlink" Target="https://www.edmodo.com/" TargetMode="External"/><Relationship Id="rId18" Type="http://schemas.openxmlformats.org/officeDocument/2006/relationships/image" Target="../media/image22.png"/><Relationship Id="rId26" Type="http://schemas.openxmlformats.org/officeDocument/2006/relationships/image" Target="../media/image29.png"/><Relationship Id="rId3" Type="http://schemas.openxmlformats.org/officeDocument/2006/relationships/hyperlink" Target="https://kahoot.com/" TargetMode="External"/><Relationship Id="rId21" Type="http://schemas.openxmlformats.org/officeDocument/2006/relationships/image" Target="../media/image25.png"/><Relationship Id="rId7" Type="http://schemas.openxmlformats.org/officeDocument/2006/relationships/hyperlink" Target="https://www.youtube.com/watch?v=tfeRSIJXAV4" TargetMode="External"/><Relationship Id="rId12" Type="http://schemas.openxmlformats.org/officeDocument/2006/relationships/hyperlink" Target="https://www.socrative.com/" TargetMode="External"/><Relationship Id="rId17" Type="http://schemas.openxmlformats.org/officeDocument/2006/relationships/image" Target="../media/image21.png"/><Relationship Id="rId25" Type="http://schemas.openxmlformats.org/officeDocument/2006/relationships/hyperlink" Target="https://quizizz.com/admin/quiz/start_new/5a7c7e0eb6f94d0022ed43b6" TargetMode="External"/><Relationship Id="rId2" Type="http://schemas.openxmlformats.org/officeDocument/2006/relationships/hyperlink" Target="https://www.plickers.com/" TargetMode="Externa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hyperlink" Target="https://www.quizalize.com/" TargetMode="External"/><Relationship Id="rId11" Type="http://schemas.openxmlformats.org/officeDocument/2006/relationships/hyperlink" Target="https://www.classdojo.com/lt-lt/" TargetMode="External"/><Relationship Id="rId24" Type="http://schemas.openxmlformats.org/officeDocument/2006/relationships/image" Target="../media/image28.png"/><Relationship Id="rId5" Type="http://schemas.openxmlformats.org/officeDocument/2006/relationships/hyperlink" Target="https://quizlet.com/en-gb" TargetMode="External"/><Relationship Id="rId15" Type="http://schemas.openxmlformats.org/officeDocument/2006/relationships/hyperlink" Target="https://ed.ted.com/" TargetMode="External"/><Relationship Id="rId23" Type="http://schemas.openxmlformats.org/officeDocument/2006/relationships/image" Target="../media/image27.png"/><Relationship Id="rId28" Type="http://schemas.openxmlformats.org/officeDocument/2006/relationships/image" Target="../media/image31.png"/><Relationship Id="rId10" Type="http://schemas.openxmlformats.org/officeDocument/2006/relationships/hyperlink" Target="http://mokomes5-8.ugdome.lt/Irankiai/voratinklis/" TargetMode="External"/><Relationship Id="rId19" Type="http://schemas.openxmlformats.org/officeDocument/2006/relationships/image" Target="../media/image23.png"/><Relationship Id="rId4" Type="http://schemas.openxmlformats.org/officeDocument/2006/relationships/hyperlink" Target="https://quizizz.com/" TargetMode="External"/><Relationship Id="rId9" Type="http://schemas.openxmlformats.org/officeDocument/2006/relationships/hyperlink" Target="https://docs.google.com/forms/u/0/?ftv=1" TargetMode="External"/><Relationship Id="rId14" Type="http://schemas.openxmlformats.org/officeDocument/2006/relationships/hyperlink" Target="https://goformative.com/" TargetMode="External"/><Relationship Id="rId22" Type="http://schemas.openxmlformats.org/officeDocument/2006/relationships/image" Target="../media/image26.png"/><Relationship Id="rId27" Type="http://schemas.openxmlformats.org/officeDocument/2006/relationships/image" Target="../media/image30.png"/><Relationship Id="rId30"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www.vrs.org.uk/category/virtual-reality-education/" TargetMode="External"/><Relationship Id="rId2" Type="http://schemas.openxmlformats.org/officeDocument/2006/relationships/hyperlink" Target="http://makesyouthink.net/games/trouble-shooter/flash/"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elements4d.daqri.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daqri-elementsweb.s3.amazonaws.com/lesson_plans/E4D_LessonPlan_MS.pdf" TargetMode="External"/><Relationship Id="rId7" Type="http://schemas.openxmlformats.org/officeDocument/2006/relationships/image" Target="../media/image41.jpeg"/><Relationship Id="rId2" Type="http://schemas.openxmlformats.org/officeDocument/2006/relationships/hyperlink" Target="http://daqri-elementsweb.s3.amazonaws.com/lesson_plans/E4D_LessonPlan_ES.pdf"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hyperlink" Target="http://daqri-elementsweb.s3.amazonaws.com/lesson_plans/E4D_LessonPlan_HS.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play.google.com/store/apps/details?id=com.OctagonStudio.Animal4DPlus" TargetMode="Externa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http://teachdifference.wordpres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play.google.com/store/apps/details?id=com.OctagonStudio.ARDinoVR"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play.google.com/store/apps/details?id=com.OctagonStudio.SolarSys" TargetMode="Externa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hyperlink" Target="https://play.google.com/store/apps/details?id=com.Wow.PickQuick" TargetMode="External"/><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hyperlink" Target="https://play.google.com/store/apps/details?id=com.puteko.colarmix" TargetMode="Externa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hyperlink" Target="https://www.scoop.it/t/science-tech-engineering-arts-math" TargetMode="External"/><Relationship Id="rId2" Type="http://schemas.openxmlformats.org/officeDocument/2006/relationships/hyperlink" Target="http://www.quivervision.com/coloring-packs/"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play.google.com/store/apps/details?id=com.PYOPYO.StarTrackerV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bit.do/inmind" TargetMode="External"/><Relationship Id="rId2" Type="http://schemas.openxmlformats.org/officeDocument/2006/relationships/hyperlink" Target="https://www.microsoft.com/en-us/store/p/inmind-vr/9nblgggxzkw9"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microsoft.com/en-us/store/p/vr-crazy-real-roller-coaster-simulator/9nblggh4msx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play.google.com/store/apps/details?id=com.company.aquariumv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play.google.com/store/apps/details?id=com.google.vr.expedi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androidauthority.com/google-cardboard-headset-how-to-644658/" TargetMode="External"/><Relationship Id="rId2" Type="http://schemas.openxmlformats.org/officeDocument/2006/relationships/hyperlink" Target="http://play.google.com/store/apps/collection/promotion_collections_cardboar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hyperlink" Target="http://createqrcode.appspot.com/" TargetMode="Externa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hyperlink" Target="https://www.digitaltrends.com/mobile/best-educational-apps/" TargetMode="External"/><Relationship Id="rId2" Type="http://schemas.openxmlformats.org/officeDocument/2006/relationships/hyperlink" Target="http://www.androidauthority.com/best-education-apps-android-708388/" TargetMode="Externa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http://www.teachthought.com/the-future-of-learning/technology/best-teaching-and-learning-apps-for-2016/"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www.hemingwayapp.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rammarly.com/" TargetMode="External"/><Relationship Id="rId5" Type="http://schemas.openxmlformats.org/officeDocument/2006/relationships/hyperlink" Target="https://www.grammarly.com/" TargetMode="External"/><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hyperlink" Target="http://www.simventure.co.u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e-slate.cti.gr/Microworlds3.htm" TargetMode="Externa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www.opencolleges.edu.au/informed/features/top-20-uses-of-virtual-worlds-in-education/" TargetMode="Externa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4.jpeg"/></Relationships>
</file>

<file path=ppt/slides/_rels/slide39.xml.rels><?xml version="1.0" encoding="UTF-8" standalone="yes"?>
<Relationships xmlns="http://schemas.openxmlformats.org/package/2006/relationships"><Relationship Id="rId3" Type="http://schemas.openxmlformats.org/officeDocument/2006/relationships/hyperlink" Target="http://www.scribd.com/doc/38131253/Games-in-Education-Serious-Games-A-Literature-Review" TargetMode="External"/><Relationship Id="rId2" Type="http://schemas.openxmlformats.org/officeDocument/2006/relationships/hyperlink" Target="http://youtu.be/c4sxxxQ4q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www.youtube.com/watch?v=NaE1YWzjx68" TargetMode="External"/><Relationship Id="rId2" Type="http://schemas.openxmlformats.org/officeDocument/2006/relationships/hyperlink" Target="http://www.youtube.com/watch?v=0SnEy8Vp4V8&amp;feature=relmf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www.thesmallbusinessgame.co.uk/default.asp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arliament.uk/education/online-resources/games/mp-for-a-week/" TargetMode="External"/><Relationship Id="rId2" Type="http://schemas.openxmlformats.org/officeDocument/2006/relationships/hyperlink" Target="http://www.parliament.uk/education/onlineresources/games/mp-for-a-week" TargetMode="Externa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hyperlink" Target="http://www.parliament.uk/education/teaching-resources-lesson-plans/mp-for-a-week-gam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visiblebody.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obelprize.org/educational/" TargetMode="External"/><Relationship Id="rId2" Type="http://schemas.openxmlformats.org/officeDocument/2006/relationships/hyperlink" Target="http://www.nobelprize.org/" TargetMode="Externa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nlvm.usu.edu/en/nav/vlibrary.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frepy.eu/" TargetMode="Externa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https://www.mindjet.com/en-mind-mapping-6/?gclid=CjwKCAjw-ezKBRAGEiwAu-_-LHsIsqjK_VDZFXLZcf_lSyHSADzEkMWKfvcCvVtuiwG6dJplk6UrbxoC-jcQAvD_BwE" TargetMode="External"/><Relationship Id="rId7" Type="http://schemas.openxmlformats.org/officeDocument/2006/relationships/image" Target="../media/image82.png"/><Relationship Id="rId2" Type="http://schemas.openxmlformats.org/officeDocument/2006/relationships/hyperlink" Target="https://www.edrawsoft.com/freemind.php" TargetMode="External"/><Relationship Id="rId1" Type="http://schemas.openxmlformats.org/officeDocument/2006/relationships/slideLayout" Target="../slideLayouts/slideLayout2.xml"/><Relationship Id="rId6" Type="http://schemas.openxmlformats.org/officeDocument/2006/relationships/hyperlink" Target="http://www.spicynodes.org/index.html" TargetMode="External"/><Relationship Id="rId5" Type="http://schemas.openxmlformats.org/officeDocument/2006/relationships/hyperlink" Target="http://www.inspiration.com/Kidspiration" TargetMode="External"/><Relationship Id="rId4" Type="http://schemas.openxmlformats.org/officeDocument/2006/relationships/hyperlink" Target="http://www.inspiration.com/global/howtobuy2"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www.mobizen.com/" TargetMode="External"/><Relationship Id="rId1" Type="http://schemas.openxmlformats.org/officeDocument/2006/relationships/slideLayout" Target="../slideLayouts/slideLayout12.xml"/><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2.xml"/><Relationship Id="rId5" Type="http://schemas.openxmlformats.org/officeDocument/2006/relationships/image" Target="../media/image88.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hyperlink" Target="http://www.securedgenetworks.com/secure-edge-networks-blog/" TargetMode="External"/><Relationship Id="rId3" Type="http://schemas.openxmlformats.org/officeDocument/2006/relationships/hyperlink" Target="https://www.youtube.com/watch?v=mzi2RIt8_nk" TargetMode="External"/><Relationship Id="rId7" Type="http://schemas.openxmlformats.org/officeDocument/2006/relationships/hyperlink" Target="http://www.securedgenetworks.com/secure-edge-networks-blog/?Tag=mobiletechnolog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s://www.youtube.com/watch?v=tApU_pKCl_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s://www.plickers.com/livevie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africa.educationnews.com/2012/06/26/southern-africa-higher-education-looks-to-ict-for-transformation/"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edutopia.org/blog/using-gaming-principles-engage-students-douglas-kian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017" y="-683170"/>
            <a:ext cx="9144000" cy="2387600"/>
          </a:xfrm>
        </p:spPr>
        <p:txBody>
          <a:bodyPr>
            <a:noAutofit/>
          </a:bodyPr>
          <a:lstStyle/>
          <a:p>
            <a:r>
              <a:rPr lang="en-US" sz="4800" b="1" dirty="0">
                <a:latin typeface="Times New Roman" pitchFamily="18" charset="0"/>
                <a:ea typeface="ＭＳ Ｐゴシック" pitchFamily="34" charset="-128"/>
                <a:cs typeface="Times New Roman" pitchFamily="18" charset="0"/>
              </a:rPr>
              <a:t>Mobile</a:t>
            </a:r>
            <a:r>
              <a:rPr lang="lt-LT" sz="4800" b="1" dirty="0">
                <a:latin typeface="Times New Roman" pitchFamily="18" charset="0"/>
                <a:ea typeface="ＭＳ Ｐゴシック" pitchFamily="34" charset="-128"/>
                <a:cs typeface="Times New Roman" pitchFamily="18" charset="0"/>
              </a:rPr>
              <a:t> </a:t>
            </a:r>
            <a:r>
              <a:rPr lang="lt-LT" sz="4800" b="1" dirty="0" err="1">
                <a:latin typeface="Times New Roman" pitchFamily="18" charset="0"/>
                <a:ea typeface="ＭＳ Ｐゴシック" pitchFamily="34" charset="-128"/>
                <a:cs typeface="Times New Roman" pitchFamily="18" charset="0"/>
              </a:rPr>
              <a:t>devices</a:t>
            </a:r>
            <a:r>
              <a:rPr lang="lt-LT" sz="4800" b="1" dirty="0">
                <a:latin typeface="Times New Roman" pitchFamily="18" charset="0"/>
                <a:ea typeface="ＭＳ Ｐゴシック" pitchFamily="34" charset="-128"/>
                <a:cs typeface="Times New Roman" pitchFamily="18" charset="0"/>
              </a:rPr>
              <a:t> </a:t>
            </a:r>
            <a:r>
              <a:rPr lang="lt-LT" sz="4800" b="1" dirty="0" err="1">
                <a:latin typeface="Times New Roman" pitchFamily="18" charset="0"/>
                <a:ea typeface="ＭＳ Ｐゴシック" pitchFamily="34" charset="-128"/>
                <a:cs typeface="Times New Roman" pitchFamily="18" charset="0"/>
              </a:rPr>
              <a:t>in</a:t>
            </a:r>
            <a:r>
              <a:rPr lang="lt-LT" sz="4800" b="1" dirty="0">
                <a:latin typeface="Times New Roman" pitchFamily="18" charset="0"/>
                <a:ea typeface="ＭＳ Ｐゴシック" pitchFamily="34" charset="-128"/>
                <a:cs typeface="Times New Roman" pitchFamily="18" charset="0"/>
              </a:rPr>
              <a:t> </a:t>
            </a:r>
            <a:r>
              <a:rPr lang="lt-LT" sz="4800" b="1" dirty="0" err="1">
                <a:latin typeface="Times New Roman" pitchFamily="18" charset="0"/>
                <a:ea typeface="ＭＳ Ｐゴシック" pitchFamily="34" charset="-128"/>
                <a:cs typeface="Times New Roman" pitchFamily="18" charset="0"/>
              </a:rPr>
              <a:t>education</a:t>
            </a:r>
            <a:endParaRPr lang="lt-LT" sz="4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767275" y="1830102"/>
            <a:ext cx="9144000" cy="1655762"/>
          </a:xfrm>
        </p:spPr>
        <p:txBody>
          <a:bodyPr>
            <a:normAutofit/>
          </a:bodyPr>
          <a:lstStyle/>
          <a:p>
            <a:r>
              <a:rPr lang="lt-LT" dirty="0">
                <a:latin typeface="Times New Roman" panose="02020603050405020304" pitchFamily="18" charset="0"/>
                <a:cs typeface="Times New Roman" panose="02020603050405020304" pitchFamily="18" charset="0"/>
              </a:rPr>
              <a:t>Eglė Vaivadienė, Lithuania, </a:t>
            </a:r>
            <a:r>
              <a:rPr lang="lt-LT" dirty="0">
                <a:latin typeface="Times New Roman" panose="02020603050405020304" pitchFamily="18" charset="0"/>
                <a:cs typeface="Times New Roman" panose="02020603050405020304" pitchFamily="18" charset="0"/>
                <a:hlinkClick r:id="rId2"/>
              </a:rPr>
              <a:t>eglevaivadiene@gmail.com</a:t>
            </a:r>
            <a:r>
              <a:rPr lang="lt-LT" dirty="0">
                <a:latin typeface="Times New Roman" panose="02020603050405020304" pitchFamily="18" charset="0"/>
                <a:cs typeface="Times New Roman" panose="02020603050405020304" pitchFamily="18" charset="0"/>
              </a:rPr>
              <a:t>  </a:t>
            </a:r>
          </a:p>
        </p:txBody>
      </p:sp>
      <p:sp>
        <p:nvSpPr>
          <p:cNvPr id="4" name="Rectangle 3"/>
          <p:cNvSpPr/>
          <p:nvPr/>
        </p:nvSpPr>
        <p:spPr>
          <a:xfrm>
            <a:off x="3006488" y="2273262"/>
            <a:ext cx="6096000" cy="769441"/>
          </a:xfrm>
          <a:prstGeom prst="rect">
            <a:avLst/>
          </a:prstGeom>
        </p:spPr>
        <p:txBody>
          <a:bodyPr>
            <a:spAutoFit/>
          </a:bodyPr>
          <a:lstStyle/>
          <a:p>
            <a:pPr algn="ctr"/>
            <a:r>
              <a:rPr lang="en-US" sz="2200" b="1" dirty="0">
                <a:latin typeface="Times New Roman" panose="02020603050405020304" pitchFamily="18" charset="0"/>
                <a:cs typeface="Times New Roman" panose="02020603050405020304" pitchFamily="18" charset="0"/>
              </a:rPr>
              <a:t>21 February, 2018</a:t>
            </a:r>
          </a:p>
          <a:p>
            <a:pPr algn="ctr"/>
            <a:r>
              <a:rPr lang="en-US" sz="2200" b="1" dirty="0" err="1">
                <a:latin typeface="Times New Roman" panose="02020603050405020304" pitchFamily="18" charset="0"/>
                <a:cs typeface="Times New Roman" panose="02020603050405020304" pitchFamily="18" charset="0"/>
              </a:rPr>
              <a:t>Sesimbra</a:t>
            </a:r>
            <a:r>
              <a:rPr lang="en-US" sz="2200" b="1" dirty="0">
                <a:latin typeface="Times New Roman" panose="02020603050405020304" pitchFamily="18" charset="0"/>
                <a:cs typeface="Times New Roman" panose="02020603050405020304" pitchFamily="18" charset="0"/>
              </a:rPr>
              <a:t>, Portugal </a:t>
            </a:r>
            <a:endParaRPr lang="lt-LT" sz="2200" b="1" dirty="0">
              <a:latin typeface="Times New Roman" panose="02020603050405020304" pitchFamily="18" charset="0"/>
              <a:cs typeface="Times New Roman" panose="02020603050405020304" pitchFamily="18" charset="0"/>
            </a:endParaRPr>
          </a:p>
        </p:txBody>
      </p:sp>
      <p:pic>
        <p:nvPicPr>
          <p:cNvPr id="2050" name="Picture 2" descr="Susijęs vaizdas">
            <a:hlinkClick r:id="rId3"/>
            <a:extLst>
              <a:ext uri="{FF2B5EF4-FFF2-40B4-BE49-F238E27FC236}">
                <a16:creationId xmlns:a16="http://schemas.microsoft.com/office/drawing/2014/main" xmlns="" id="{45A5257B-00E0-40D5-86FE-FC717ECCC9B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82348" y="2960195"/>
            <a:ext cx="6728790" cy="398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2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p:txBody>
          <a:bodyPr/>
          <a:lstStyle/>
          <a:p>
            <a:endParaRPr lang="lt-LT">
              <a:latin typeface="Times New Roman" pitchFamily="18" charset="0"/>
              <a:cs typeface="Times New Roman" pitchFamily="18" charset="0"/>
            </a:endParaRPr>
          </a:p>
        </p:txBody>
      </p:sp>
      <p:sp>
        <p:nvSpPr>
          <p:cNvPr id="5" name="Text Placeholder 4"/>
          <p:cNvSpPr>
            <a:spLocks noGrp="1"/>
          </p:cNvSpPr>
          <p:nvPr>
            <p:ph type="body" sz="half" idx="2"/>
          </p:nvPr>
        </p:nvSpPr>
        <p:spPr>
          <a:xfrm>
            <a:off x="1991544" y="3933057"/>
            <a:ext cx="8219256" cy="2193107"/>
          </a:xfrm>
        </p:spPr>
        <p:txBody>
          <a:bodyPr>
            <a:normAutofit fontScale="92500" lnSpcReduction="10000"/>
          </a:bodyPr>
          <a:lstStyle/>
          <a:p>
            <a:pPr marL="0" indent="0">
              <a:buNone/>
            </a:pPr>
            <a:r>
              <a:rPr lang="en-US" b="1" i="1" dirty="0">
                <a:latin typeface="Times New Roman" pitchFamily="18" charset="0"/>
                <a:cs typeface="Times New Roman" pitchFamily="18" charset="0"/>
              </a:rPr>
              <a:t>3 great reasons to use games</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They can make people behave better</a:t>
            </a:r>
          </a:p>
          <a:p>
            <a:r>
              <a:rPr lang="en-US" dirty="0">
                <a:latin typeface="Times New Roman" pitchFamily="18" charset="0"/>
                <a:cs typeface="Times New Roman" pitchFamily="18" charset="0"/>
              </a:rPr>
              <a:t>Learners </a:t>
            </a:r>
            <a:r>
              <a:rPr lang="mt-MT" dirty="0">
                <a:latin typeface="Times New Roman" pitchFamily="18" charset="0"/>
                <a:cs typeface="Times New Roman" pitchFamily="18" charset="0"/>
              </a:rPr>
              <a:t>j</a:t>
            </a:r>
            <a:r>
              <a:rPr lang="en-US" dirty="0" err="1">
                <a:latin typeface="Times New Roman" pitchFamily="18" charset="0"/>
                <a:cs typeface="Times New Roman" pitchFamily="18" charset="0"/>
              </a:rPr>
              <a:t>ust</a:t>
            </a:r>
            <a:r>
              <a:rPr lang="en-US" dirty="0">
                <a:latin typeface="Times New Roman" pitchFamily="18" charset="0"/>
                <a:cs typeface="Times New Roman" pitchFamily="18" charset="0"/>
              </a:rPr>
              <a:t> </a:t>
            </a:r>
            <a:r>
              <a:rPr lang="mt-MT" dirty="0">
                <a:latin typeface="Times New Roman" pitchFamily="18" charset="0"/>
                <a:cs typeface="Times New Roman" pitchFamily="18" charset="0"/>
              </a:rPr>
              <a:t>simply </a:t>
            </a:r>
            <a:r>
              <a:rPr lang="en-US" dirty="0">
                <a:latin typeface="Times New Roman" pitchFamily="18" charset="0"/>
                <a:cs typeface="Times New Roman" pitchFamily="18" charset="0"/>
              </a:rPr>
              <a:t>perform better</a:t>
            </a:r>
          </a:p>
          <a:p>
            <a:r>
              <a:rPr lang="en-US" dirty="0">
                <a:latin typeface="Times New Roman" pitchFamily="18" charset="0"/>
                <a:cs typeface="Times New Roman" pitchFamily="18" charset="0"/>
              </a:rPr>
              <a:t>Players work harder voluntarily</a:t>
            </a:r>
          </a:p>
          <a:p>
            <a:pPr marL="0" indent="0">
              <a:buNone/>
            </a:pPr>
            <a:r>
              <a:rPr lang="en-US" sz="2600" b="1" i="1" dirty="0">
                <a:latin typeface="Times New Roman" pitchFamily="18" charset="0"/>
                <a:cs typeface="Times New Roman" pitchFamily="18" charset="0"/>
                <a:hlinkClick r:id="rId2"/>
              </a:rPr>
              <a:t>Getting the Facts on Game Based Learning (INFOGRAPHIC)</a:t>
            </a:r>
            <a:endParaRPr lang="lt-LT" sz="2600" i="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lt-LT" dirty="0">
              <a:latin typeface="Times New Roman" pitchFamily="18" charset="0"/>
              <a:cs typeface="Times New Roman" pitchFamily="18" charset="0"/>
            </a:endParaRPr>
          </a:p>
          <a:p>
            <a:endParaRPr lang="lt-LT" dirty="0">
              <a:latin typeface="Times New Roman" pitchFamily="18" charset="0"/>
              <a:cs typeface="Times New Roman" pitchFamily="18" charset="0"/>
            </a:endParaRPr>
          </a:p>
        </p:txBody>
      </p:sp>
      <p:sp>
        <p:nvSpPr>
          <p:cNvPr id="18434" name="Title 1"/>
          <p:cNvSpPr>
            <a:spLocks noGrp="1"/>
          </p:cNvSpPr>
          <p:nvPr>
            <p:ph type="title"/>
          </p:nvPr>
        </p:nvSpPr>
        <p:spPr>
          <a:xfrm>
            <a:off x="1981200" y="359466"/>
            <a:ext cx="8229600" cy="837287"/>
          </a:xfrm>
        </p:spPr>
        <p:txBody>
          <a:bodyPr>
            <a:normAutofit/>
          </a:bodyPr>
          <a:lstStyle/>
          <a:p>
            <a:r>
              <a:rPr lang="en-US" b="1" dirty="0">
                <a:solidFill>
                  <a:srgbClr val="002060"/>
                </a:solidFill>
                <a:latin typeface="Times New Roman" pitchFamily="18" charset="0"/>
                <a:ea typeface="ＭＳ Ｐゴシック" pitchFamily="34" charset="-128"/>
                <a:cs typeface="Times New Roman" pitchFamily="18" charset="0"/>
              </a:rPr>
              <a:t>Games Based Learning</a:t>
            </a:r>
          </a:p>
        </p:txBody>
      </p:sp>
      <p:pic>
        <p:nvPicPr>
          <p:cNvPr id="18436" name="Picture 2"/>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3421950" y="980728"/>
            <a:ext cx="5163351" cy="3168352"/>
          </a:xfrm>
          <a:prstGeom prst="rect">
            <a:avLst/>
          </a:prstGeom>
          <a:ln>
            <a:noFill/>
          </a:ln>
          <a:effectLst>
            <a:softEdge rad="11250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6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latin typeface="Times New Roman" panose="02020603050405020304" pitchFamily="18" charset="0"/>
                <a:cs typeface="Times New Roman" pitchFamily="18" charset="0"/>
              </a:rPr>
              <a:t>Types of Games</a:t>
            </a:r>
            <a:endParaRPr lang="el-GR" dirty="0">
              <a:latin typeface="Times New Roman" panose="02020603050405020304" pitchFamily="18" charset="0"/>
              <a:cs typeface="Times New Roman" pitchFamily="18" charset="0"/>
            </a:endParaRPr>
          </a:p>
        </p:txBody>
      </p:sp>
      <p:sp>
        <p:nvSpPr>
          <p:cNvPr id="10243" name="Rectangle 3"/>
          <p:cNvSpPr>
            <a:spLocks noGrp="1" noChangeArrowheads="1"/>
          </p:cNvSpPr>
          <p:nvPr>
            <p:ph type="body" idx="1"/>
          </p:nvPr>
        </p:nvSpPr>
        <p:spPr>
          <a:xfrm>
            <a:off x="838200" y="1825625"/>
            <a:ext cx="10515600" cy="4351338"/>
          </a:xfrm>
        </p:spPr>
        <p:txBody>
          <a:bodyPr/>
          <a:lstStyle/>
          <a:p>
            <a:pPr>
              <a:lnSpc>
                <a:spcPct val="90000"/>
              </a:lnSpc>
            </a:pPr>
            <a:r>
              <a:rPr lang="en-US" dirty="0">
                <a:latin typeface="Times New Roman" pitchFamily="18" charset="0"/>
                <a:cs typeface="Times New Roman" pitchFamily="18" charset="0"/>
              </a:rPr>
              <a:t>Simulations</a:t>
            </a:r>
          </a:p>
          <a:p>
            <a:pPr>
              <a:lnSpc>
                <a:spcPct val="90000"/>
              </a:lnSpc>
            </a:pPr>
            <a:r>
              <a:rPr lang="en-US" dirty="0">
                <a:latin typeface="Times New Roman" pitchFamily="18" charset="0"/>
                <a:cs typeface="Times New Roman" pitchFamily="18" charset="0"/>
              </a:rPr>
              <a:t>Authentic learning games</a:t>
            </a:r>
          </a:p>
          <a:p>
            <a:pPr>
              <a:lnSpc>
                <a:spcPct val="90000"/>
              </a:lnSpc>
            </a:pPr>
            <a:r>
              <a:rPr lang="en-US" dirty="0" err="1">
                <a:latin typeface="Times New Roman" panose="02020603050405020304" pitchFamily="18" charset="0"/>
                <a:cs typeface="Times New Roman" pitchFamily="18" charset="0"/>
              </a:rPr>
              <a:t>Microworlds</a:t>
            </a:r>
            <a:endParaRPr lang="en-US" dirty="0">
              <a:latin typeface="Times New Roman" pitchFamily="18" charset="0"/>
              <a:cs typeface="Times New Roman" pitchFamily="18" charset="0"/>
            </a:endParaRPr>
          </a:p>
          <a:p>
            <a:pPr>
              <a:lnSpc>
                <a:spcPct val="90000"/>
              </a:lnSpc>
            </a:pPr>
            <a:r>
              <a:rPr lang="en-US" dirty="0">
                <a:latin typeface="Times New Roman" pitchFamily="18" charset="0"/>
                <a:cs typeface="Times New Roman" pitchFamily="18" charset="0"/>
              </a:rPr>
              <a:t>Students created media </a:t>
            </a:r>
          </a:p>
          <a:p>
            <a:pPr>
              <a:lnSpc>
                <a:spcPct val="90000"/>
              </a:lnSpc>
            </a:pPr>
            <a:r>
              <a:rPr lang="en-US" dirty="0">
                <a:latin typeface="Times New Roman" pitchFamily="18" charset="0"/>
                <a:cs typeface="Times New Roman" pitchFamily="18" charset="0"/>
              </a:rPr>
              <a:t>Role playing games</a:t>
            </a:r>
          </a:p>
          <a:p>
            <a:pPr>
              <a:lnSpc>
                <a:spcPct val="90000"/>
              </a:lnSpc>
            </a:pPr>
            <a:r>
              <a:rPr lang="en-US" dirty="0">
                <a:latin typeface="Times New Roman" pitchFamily="18" charset="0"/>
                <a:cs typeface="Times New Roman" pitchFamily="18" charset="0"/>
              </a:rPr>
              <a:t>Inquiry- based learning games</a:t>
            </a:r>
          </a:p>
          <a:p>
            <a:pPr>
              <a:lnSpc>
                <a:spcPct val="90000"/>
              </a:lnSpc>
            </a:pPr>
            <a:r>
              <a:rPr lang="en-US" dirty="0">
                <a:latin typeface="Times New Roman" pitchFamily="18" charset="0"/>
                <a:cs typeface="Times New Roman" pitchFamily="18" charset="0"/>
              </a:rPr>
              <a:t>Virtual 3D worlds (</a:t>
            </a:r>
            <a:r>
              <a:rPr lang="en-US" dirty="0" err="1">
                <a:latin typeface="Times New Roman" panose="02020603050405020304" pitchFamily="18" charset="0"/>
                <a:cs typeface="Times New Roman" pitchFamily="18" charset="0"/>
              </a:rPr>
              <a:t>i.e</a:t>
            </a:r>
            <a:r>
              <a:rPr lang="mt-MT" dirty="0">
                <a:latin typeface="Times New Roman" panose="02020603050405020304" pitchFamily="18" charset="0"/>
                <a:cs typeface="Times New Roman" pitchFamily="18" charset="0"/>
              </a:rPr>
              <a:t>.</a:t>
            </a:r>
            <a:r>
              <a:rPr lang="en-US" dirty="0">
                <a:latin typeface="Times New Roman" panose="02020603050405020304" pitchFamily="18" charset="0"/>
                <a:cs typeface="Times New Roman" pitchFamily="18" charset="0"/>
              </a:rPr>
              <a:t> Second Life)</a:t>
            </a:r>
          </a:p>
          <a:p>
            <a:pPr>
              <a:lnSpc>
                <a:spcPct val="90000"/>
              </a:lnSpc>
            </a:pPr>
            <a:r>
              <a:rPr lang="en-US" dirty="0">
                <a:latin typeface="Times New Roman" panose="02020603050405020304" pitchFamily="18" charset="0"/>
                <a:cs typeface="Times New Roman" pitchFamily="18" charset="0"/>
              </a:rPr>
              <a:t>Strategy games  (</a:t>
            </a:r>
            <a:r>
              <a:rPr lang="en-US" dirty="0" err="1">
                <a:latin typeface="Times New Roman" panose="02020603050405020304" pitchFamily="18" charset="0"/>
                <a:cs typeface="Times New Roman" pitchFamily="18" charset="0"/>
              </a:rPr>
              <a:t>i.e</a:t>
            </a:r>
            <a:r>
              <a:rPr lang="mt-MT" dirty="0">
                <a:latin typeface="Times New Roman" panose="02020603050405020304" pitchFamily="18" charset="0"/>
                <a:cs typeface="Times New Roman" pitchFamily="18" charset="0"/>
              </a:rPr>
              <a:t>.</a:t>
            </a:r>
            <a:r>
              <a:rPr lang="en-US" dirty="0">
                <a:latin typeface="Times New Roman" panose="02020603050405020304" pitchFamily="18" charset="0"/>
                <a:cs typeface="Times New Roman" pitchFamily="18" charset="0"/>
              </a:rPr>
              <a:t> The Sims)</a:t>
            </a:r>
          </a:p>
          <a:p>
            <a:pPr>
              <a:lnSpc>
                <a:spcPct val="90000"/>
              </a:lnSpc>
            </a:pPr>
            <a:endParaRPr lang="el-GR" dirty="0">
              <a:latin typeface="Times New Roman" panose="02020603050405020304" pitchFamily="18" charset="0"/>
              <a:cs typeface="Times New Roman" pitchFamily="18" charset="0"/>
            </a:endParaRPr>
          </a:p>
        </p:txBody>
      </p:sp>
      <p:pic>
        <p:nvPicPr>
          <p:cNvPr id="6146" name="Picture 2" descr="games.jpg">
            <a:extLst>
              <a:ext uri="{FF2B5EF4-FFF2-40B4-BE49-F238E27FC236}">
                <a16:creationId xmlns:a16="http://schemas.microsoft.com/office/drawing/2014/main" xmlns="" id="{9A43AEC1-EF4C-493B-AE09-94C737D517B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1897" y="1572419"/>
            <a:ext cx="5884174" cy="28471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83B0F2C1-99B0-492A-91EC-563EBECD7DAF}"/>
              </a:ext>
            </a:extLst>
          </p:cNvPr>
          <p:cNvSpPr/>
          <p:nvPr/>
        </p:nvSpPr>
        <p:spPr>
          <a:xfrm>
            <a:off x="6096000" y="4231371"/>
            <a:ext cx="6096000" cy="292388"/>
          </a:xfrm>
          <a:prstGeom prst="rect">
            <a:avLst/>
          </a:prstGeom>
        </p:spPr>
        <p:txBody>
          <a:bodyPr>
            <a:spAutoFit/>
          </a:bodyPr>
          <a:lstStyle/>
          <a:p>
            <a:r>
              <a:rPr lang="en-GB" sz="1300" dirty="0">
                <a:latin typeface="Times New Roman" panose="02020603050405020304" pitchFamily="18" charset="0"/>
                <a:cs typeface="Times New Roman" panose="02020603050405020304" pitchFamily="18" charset="0"/>
                <a:hlinkClick r:id="rId3"/>
              </a:rPr>
              <a:t>http://awokdotcom.tumblr.com/post/125343652757/types-of-online-games-most-often</a:t>
            </a:r>
            <a:r>
              <a:rPr lang="en-GB" sz="13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5805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ICT tools for assessment of student achievements </a:t>
            </a:r>
            <a:endParaRPr lang="lt-LT"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p:txBody>
          <a:bodyPr/>
          <a:lstStyle/>
          <a:p>
            <a:endParaRPr lang="lt-LT">
              <a:latin typeface="Times New Roman" panose="02020603050405020304" pitchFamily="18" charset="0"/>
              <a:cs typeface="Times New Roman" panose="02020603050405020304" pitchFamily="18" charset="0"/>
            </a:endParaRPr>
          </a:p>
        </p:txBody>
      </p:sp>
      <p:pic>
        <p:nvPicPr>
          <p:cNvPr id="1026" name="Picture 2" descr="http://mchs-ptsa.com/wp-content/uploads/2014/11/Assessment-Wordle_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1000" y="3602038"/>
            <a:ext cx="4118692" cy="247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1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2618" y="312739"/>
            <a:ext cx="10068296" cy="6153375"/>
          </a:xfrm>
          <a:prstGeom prst="rect">
            <a:avLst/>
          </a:prstGeom>
        </p:spPr>
        <p:txBody>
          <a:bodyPr>
            <a:normAutofit/>
          </a:bodyPr>
          <a:lstStyle/>
          <a:p>
            <a:r>
              <a:rPr lang="lt-LT" altLang="lt-LT" sz="2400" dirty="0" err="1">
                <a:latin typeface="Times New Roman" panose="02020603050405020304" pitchFamily="18" charset="0"/>
                <a:cs typeface="Times New Roman" panose="02020603050405020304" pitchFamily="18" charset="0"/>
                <a:hlinkClick r:id="rId2"/>
              </a:rPr>
              <a:t>Plickers</a:t>
            </a:r>
            <a:endParaRPr lang="lt-LT" altLang="lt-LT" sz="2400" dirty="0">
              <a:latin typeface="Times New Roman" panose="02020603050405020304" pitchFamily="18" charset="0"/>
              <a:cs typeface="Times New Roman" panose="02020603050405020304" pitchFamily="18" charset="0"/>
            </a:endParaRPr>
          </a:p>
          <a:p>
            <a:r>
              <a:rPr lang="lt-LT" altLang="lt-LT" sz="2400" dirty="0" err="1">
                <a:latin typeface="Times New Roman" panose="02020603050405020304" pitchFamily="18" charset="0"/>
                <a:cs typeface="Times New Roman" panose="02020603050405020304" pitchFamily="18" charset="0"/>
                <a:hlinkClick r:id="rId3"/>
              </a:rPr>
              <a:t>Kahoot</a:t>
            </a:r>
            <a:r>
              <a:rPr lang="en-US" altLang="lt-LT" sz="2400" dirty="0">
                <a:latin typeface="Times New Roman" panose="02020603050405020304" pitchFamily="18" charset="0"/>
                <a:cs typeface="Times New Roman" panose="02020603050405020304" pitchFamily="18" charset="0"/>
                <a:hlinkClick r:id="rId3"/>
              </a:rPr>
              <a:t>!</a:t>
            </a:r>
            <a:r>
              <a:rPr lang="en-US" altLang="lt-LT"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hlinkClick r:id="rId4"/>
              </a:rPr>
              <a:t>Quizziz</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hlinkClick r:id="rId5"/>
              </a:rPr>
              <a:t>Quizlet Live</a:t>
            </a:r>
            <a:endParaRPr lang="lt-LT" sz="2400" dirty="0">
              <a:latin typeface="Times New Roman" panose="02020603050405020304" pitchFamily="18" charset="0"/>
              <a:cs typeface="Times New Roman" panose="02020603050405020304" pitchFamily="18" charset="0"/>
            </a:endParaRPr>
          </a:p>
          <a:p>
            <a:r>
              <a:rPr lang="lt-LT" sz="2400" dirty="0" err="1">
                <a:latin typeface="Times New Roman" panose="02020603050405020304" pitchFamily="18" charset="0"/>
                <a:cs typeface="Times New Roman" panose="02020603050405020304" pitchFamily="18" charset="0"/>
                <a:hlinkClick r:id="rId6"/>
              </a:rPr>
              <a:t>Quizalize</a:t>
            </a:r>
            <a:r>
              <a:rPr lang="en-US" sz="2400" dirty="0">
                <a:latin typeface="Times New Roman" panose="02020603050405020304" pitchFamily="18" charset="0"/>
                <a:cs typeface="Times New Roman" panose="02020603050405020304" pitchFamily="18" charset="0"/>
                <a:hlinkClick r:id="rId6"/>
              </a:rPr>
              <a:t> </a:t>
            </a:r>
            <a:r>
              <a:rPr lang="lt-LT" sz="2400" dirty="0">
                <a:latin typeface="Times New Roman" panose="02020603050405020304" pitchFamily="18" charset="0"/>
                <a:cs typeface="Times New Roman" panose="02020603050405020304" pitchFamily="18" charset="0"/>
              </a:rPr>
              <a:t> </a:t>
            </a:r>
            <a:r>
              <a:rPr lang="lt-LT" sz="2400" dirty="0" err="1">
                <a:latin typeface="Times New Roman" panose="02020603050405020304" pitchFamily="18" charset="0"/>
                <a:cs typeface="Times New Roman" panose="02020603050405020304" pitchFamily="18" charset="0"/>
                <a:hlinkClick r:id="rId7"/>
              </a:rPr>
              <a:t>video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hlinkClick r:id="rId8"/>
              </a:rPr>
              <a:t>Nearpod</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9"/>
              </a:rPr>
              <a:t>Google drive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10"/>
              </a:rPr>
              <a:t>Voratinklis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11"/>
              </a:rPr>
              <a:t>ClassDojo</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hlinkClick r:id="rId12"/>
              </a:rPr>
              <a:t>Socrative</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hlinkClick r:id="rId13"/>
              </a:rPr>
              <a:t>Edmodo</a:t>
            </a:r>
            <a:endParaRPr lang="lt-LT" sz="2400" dirty="0">
              <a:latin typeface="Times New Roman" panose="02020603050405020304" pitchFamily="18" charset="0"/>
              <a:cs typeface="Times New Roman" panose="02020603050405020304" pitchFamily="18" charset="0"/>
            </a:endParaRPr>
          </a:p>
          <a:p>
            <a:r>
              <a:rPr lang="lt-LT" sz="2400" dirty="0">
                <a:latin typeface="Times New Roman" panose="02020603050405020304" pitchFamily="18" charset="0"/>
                <a:cs typeface="Times New Roman" panose="02020603050405020304" pitchFamily="18" charset="0"/>
                <a:hlinkClick r:id="rId14"/>
              </a:rPr>
              <a:t>Formative</a:t>
            </a:r>
            <a:r>
              <a:rPr lang="en-US" sz="2400" dirty="0">
                <a:latin typeface="Times New Roman" panose="02020603050405020304" pitchFamily="18" charset="0"/>
                <a:cs typeface="Times New Roman" panose="02020603050405020304" pitchFamily="18" charset="0"/>
              </a:rPr>
              <a:t> </a:t>
            </a:r>
            <a:endParaRPr lang="lt-LT" sz="2400" dirty="0">
              <a:latin typeface="Times New Roman" panose="02020603050405020304" pitchFamily="18" charset="0"/>
              <a:cs typeface="Times New Roman" panose="02020603050405020304" pitchFamily="18" charset="0"/>
            </a:endParaRPr>
          </a:p>
          <a:p>
            <a:r>
              <a:rPr lang="lt-LT" sz="2400" dirty="0" err="1">
                <a:latin typeface="Times New Roman" panose="02020603050405020304" pitchFamily="18" charset="0"/>
                <a:cs typeface="Times New Roman" panose="02020603050405020304" pitchFamily="18" charset="0"/>
                <a:hlinkClick r:id="rId15"/>
              </a:rPr>
              <a:t>TEDEd</a:t>
            </a:r>
            <a:endParaRPr lang="lt-LT" sz="2400" dirty="0">
              <a:latin typeface="Times New Roman" panose="02020603050405020304" pitchFamily="18" charset="0"/>
              <a:cs typeface="Times New Roman" panose="02020603050405020304" pitchFamily="18" charset="0"/>
            </a:endParaRPr>
          </a:p>
        </p:txBody>
      </p:sp>
      <p:pic>
        <p:nvPicPr>
          <p:cNvPr id="34818"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5685351" y="2971546"/>
            <a:ext cx="2568724" cy="154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0" name="Picture 4"/>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01984" y="1314434"/>
            <a:ext cx="1118430" cy="1140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1" name="Picture 5"/>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086105" y="2815526"/>
            <a:ext cx="2186080" cy="953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5211125" y="391886"/>
            <a:ext cx="8191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132877" y="885737"/>
            <a:ext cx="1327037" cy="148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hlinkClick r:id="rId14"/>
          </p:cNvPr>
          <p:cNvPicPr>
            <a:picLocks noChangeAspect="1"/>
          </p:cNvPicPr>
          <p:nvPr/>
        </p:nvPicPr>
        <p:blipFill>
          <a:blip r:embed="rId21"/>
          <a:stretch>
            <a:fillRect/>
          </a:stretch>
        </p:blipFill>
        <p:spPr>
          <a:xfrm>
            <a:off x="8500681" y="906236"/>
            <a:ext cx="1771650" cy="533400"/>
          </a:xfrm>
          <a:prstGeom prst="rect">
            <a:avLst/>
          </a:prstGeom>
        </p:spPr>
      </p:pic>
      <p:pic>
        <p:nvPicPr>
          <p:cNvPr id="7" name="Picture 6"/>
          <p:cNvPicPr>
            <a:picLocks noChangeAspect="1"/>
          </p:cNvPicPr>
          <p:nvPr/>
        </p:nvPicPr>
        <p:blipFill>
          <a:blip r:embed="rId22"/>
          <a:stretch>
            <a:fillRect/>
          </a:stretch>
        </p:blipFill>
        <p:spPr>
          <a:xfrm>
            <a:off x="8553068" y="3790317"/>
            <a:ext cx="3438525" cy="504825"/>
          </a:xfrm>
          <a:prstGeom prst="rect">
            <a:avLst/>
          </a:prstGeom>
        </p:spPr>
      </p:pic>
      <p:pic>
        <p:nvPicPr>
          <p:cNvPr id="16" name="Picture 1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8390527" y="2401292"/>
            <a:ext cx="2053935" cy="760426"/>
          </a:xfrm>
          <a:prstGeom prst="rect">
            <a:avLst/>
          </a:prstGeom>
          <a:ln>
            <a:noFill/>
          </a:ln>
          <a:effectLst>
            <a:outerShdw blurRad="292100" dist="139700" dir="2700000" algn="tl" rotWithShape="0">
              <a:srgbClr val="333333">
                <a:alpha val="65000"/>
              </a:srgbClr>
            </a:outerShdw>
          </a:effectLst>
        </p:spPr>
      </p:pic>
      <p:pic>
        <p:nvPicPr>
          <p:cNvPr id="17" name="Picture 2" descr="Plickers">
            <a:hlinkClick r:id="rId2"/>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6096000" y="5428567"/>
            <a:ext cx="266541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25"/>
          </p:cNvPr>
          <p:cNvPicPr>
            <a:picLocks noChangeAspect="1"/>
          </p:cNvPicPr>
          <p:nvPr/>
        </p:nvPicPr>
        <p:blipFill>
          <a:blip r:embed="rId26"/>
          <a:stretch>
            <a:fillRect/>
          </a:stretch>
        </p:blipFill>
        <p:spPr>
          <a:xfrm>
            <a:off x="3086105" y="412207"/>
            <a:ext cx="1266825" cy="438150"/>
          </a:xfrm>
          <a:prstGeom prst="rect">
            <a:avLst/>
          </a:prstGeom>
        </p:spPr>
      </p:pic>
      <p:pic>
        <p:nvPicPr>
          <p:cNvPr id="9" name="Picture 8"/>
          <p:cNvPicPr>
            <a:picLocks noChangeAspect="1"/>
          </p:cNvPicPr>
          <p:nvPr/>
        </p:nvPicPr>
        <p:blipFill>
          <a:blip r:embed="rId27"/>
          <a:stretch>
            <a:fillRect/>
          </a:stretch>
        </p:blipFill>
        <p:spPr>
          <a:xfrm>
            <a:off x="3307691" y="5679045"/>
            <a:ext cx="1943100" cy="495300"/>
          </a:xfrm>
          <a:prstGeom prst="rect">
            <a:avLst/>
          </a:prstGeom>
        </p:spPr>
      </p:pic>
      <p:pic>
        <p:nvPicPr>
          <p:cNvPr id="10" name="Picture 9"/>
          <p:cNvPicPr>
            <a:picLocks noChangeAspect="1"/>
          </p:cNvPicPr>
          <p:nvPr/>
        </p:nvPicPr>
        <p:blipFill>
          <a:blip r:embed="rId28"/>
          <a:stretch>
            <a:fillRect/>
          </a:stretch>
        </p:blipFill>
        <p:spPr>
          <a:xfrm>
            <a:off x="8431656" y="4697736"/>
            <a:ext cx="1971675" cy="504825"/>
          </a:xfrm>
          <a:prstGeom prst="rect">
            <a:avLst/>
          </a:prstGeom>
        </p:spPr>
      </p:pic>
      <p:pic>
        <p:nvPicPr>
          <p:cNvPr id="11" name="Picture 10">
            <a:hlinkClick r:id="rId6"/>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3132877" y="4302601"/>
            <a:ext cx="2186080" cy="687816"/>
          </a:xfrm>
          <a:prstGeom prst="rect">
            <a:avLst/>
          </a:prstGeom>
        </p:spPr>
      </p:pic>
      <p:pic>
        <p:nvPicPr>
          <p:cNvPr id="21" name="Picture 2" descr="https://lh6.ggpht.com/ouhMh4TtXd0b7n1RV8z-Sb76pLiIMLviqAbc46_0q9PPGm3DhNTDlEcW523FvpnNgzo=w300">
            <a:extLst>
              <a:ext uri="{FF2B5EF4-FFF2-40B4-BE49-F238E27FC236}">
                <a16:creationId xmlns:a16="http://schemas.microsoft.com/office/drawing/2014/main" xmlns="" id="{475ACBDD-CDAB-4019-8CD6-F81AF36FB7D7}"/>
              </a:ext>
            </a:extLst>
          </p:cNvPr>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0766589" y="5266089"/>
            <a:ext cx="1039329" cy="103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35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latin typeface="Times New Roman" pitchFamily="18" charset="0"/>
                <a:cs typeface="Times New Roman" pitchFamily="18" charset="0"/>
              </a:rPr>
              <a:t>Examples.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Virtual reality.</a:t>
            </a:r>
            <a:r>
              <a:rPr lang="lt-LT" dirty="0">
                <a:latin typeface="Times New Roman" pitchFamily="18" charset="0"/>
                <a:cs typeface="Times New Roman" pitchFamily="18" charset="0"/>
              </a:rPr>
              <a:t> </a:t>
            </a:r>
            <a:r>
              <a:rPr lang="en-US" dirty="0">
                <a:latin typeface="Times New Roman" pitchFamily="18" charset="0"/>
                <a:cs typeface="Times New Roman" pitchFamily="18" charset="0"/>
              </a:rPr>
              <a:t>3D, 4D DLO </a:t>
            </a:r>
            <a:endParaRPr lang="el-GR" dirty="0">
              <a:latin typeface="Times New Roman" pitchFamily="18" charset="0"/>
              <a:cs typeface="Times New Roman" pitchFamily="18" charset="0"/>
            </a:endParaRPr>
          </a:p>
        </p:txBody>
      </p:sp>
      <p:sp>
        <p:nvSpPr>
          <p:cNvPr id="15363" name="Rectangle 3"/>
          <p:cNvSpPr>
            <a:spLocks noGrp="1" noChangeArrowheads="1"/>
          </p:cNvSpPr>
          <p:nvPr>
            <p:ph type="body" idx="1"/>
          </p:nvPr>
        </p:nvSpPr>
        <p:spPr/>
        <p:txBody>
          <a:bodyPr>
            <a:normAutofit fontScale="85000" lnSpcReduction="20000"/>
          </a:bodyPr>
          <a:lstStyle/>
          <a:p>
            <a:pPr>
              <a:lnSpc>
                <a:spcPct val="90000"/>
              </a:lnSpc>
              <a:buFontTx/>
              <a:buNone/>
            </a:pP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  </a:t>
            </a:r>
          </a:p>
          <a:p>
            <a:pPr>
              <a:lnSpc>
                <a:spcPct val="90000"/>
              </a:lnSpc>
              <a:buFontTx/>
              <a:buNone/>
            </a:pPr>
            <a:endParaRPr lang="en-US" dirty="0">
              <a:latin typeface="Times New Roman" pitchFamily="18" charset="0"/>
              <a:cs typeface="Times New Roman" pitchFamily="18" charset="0"/>
            </a:endParaRPr>
          </a:p>
          <a:p>
            <a:pPr>
              <a:lnSpc>
                <a:spcPct val="90000"/>
              </a:lnSpc>
              <a:buFontTx/>
              <a:buNone/>
            </a:pPr>
            <a:r>
              <a:rPr lang="en-US" dirty="0">
                <a:latin typeface="Times New Roman" pitchFamily="18" charset="0"/>
                <a:cs typeface="Times New Roman" pitchFamily="18" charset="0"/>
              </a:rPr>
              <a:t> </a:t>
            </a:r>
          </a:p>
          <a:p>
            <a:pPr>
              <a:lnSpc>
                <a:spcPct val="90000"/>
              </a:lnSpc>
              <a:buFontTx/>
              <a:buNone/>
            </a:pPr>
            <a:endParaRPr lang="en-US" dirty="0">
              <a:latin typeface="Times New Roman" pitchFamily="18" charset="0"/>
              <a:cs typeface="Times New Roman" pitchFamily="18" charset="0"/>
              <a:hlinkClick r:id="rId2"/>
            </a:endParaRPr>
          </a:p>
          <a:p>
            <a:pPr>
              <a:lnSpc>
                <a:spcPct val="90000"/>
              </a:lnSpc>
              <a:buFontTx/>
              <a:buNone/>
            </a:pPr>
            <a:endParaRPr lang="en-US" dirty="0">
              <a:latin typeface="Times New Roman" pitchFamily="18" charset="0"/>
              <a:cs typeface="Times New Roman" pitchFamily="18" charset="0"/>
              <a:hlinkClick r:id="rId2"/>
            </a:endParaRPr>
          </a:p>
          <a:p>
            <a:pPr>
              <a:lnSpc>
                <a:spcPct val="90000"/>
              </a:lnSpc>
              <a:buFontTx/>
              <a:buNone/>
            </a:pPr>
            <a:endParaRPr lang="en-US" dirty="0">
              <a:latin typeface="Times New Roman" pitchFamily="18" charset="0"/>
              <a:cs typeface="Times New Roman" pitchFamily="18" charset="0"/>
              <a:hlinkClick r:id="rId2"/>
            </a:endParaRPr>
          </a:p>
          <a:p>
            <a:pPr>
              <a:buNone/>
            </a:pPr>
            <a:r>
              <a:rPr lang="en-GB" dirty="0">
                <a:latin typeface="Times New Roman" pitchFamily="18" charset="0"/>
                <a:cs typeface="Times New Roman" pitchFamily="18" charset="0"/>
                <a:hlinkClick r:id="rId3"/>
              </a:rPr>
              <a:t>https://www.vrs.org.uk/category/virtual-reality-education/</a:t>
            </a:r>
            <a:r>
              <a:rPr lang="en-GB" dirty="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pic>
        <p:nvPicPr>
          <p:cNvPr id="2050" name="Picture 2" descr="https://gadgetflowcdn.com/wp-content/uploads/2016/08/Microsoft-HoloLens-AR-Helmet-04.jpg">
            <a:extLst>
              <a:ext uri="{FF2B5EF4-FFF2-40B4-BE49-F238E27FC236}">
                <a16:creationId xmlns:a16="http://schemas.microsoft.com/office/drawing/2014/main" xmlns="" id="{EE2D85CB-1CB5-44ED-8DE9-42B1DA3FFC8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9286" y="1991349"/>
            <a:ext cx="6187621" cy="3484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21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Elements</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a:t>
            </a:r>
            <a:r>
              <a:rPr lang="lt-LT" dirty="0">
                <a:latin typeface="Times New Roman" panose="02020603050405020304" pitchFamily="18" charset="0"/>
                <a:cs typeface="Times New Roman" panose="02020603050405020304" pitchFamily="18" charset="0"/>
              </a:rPr>
              <a:t>D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An immersive, inspiring &amp; interactive learning experience</a:t>
            </a:r>
            <a:endParaRPr lang="lt-LT" dirty="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2"/>
              </a:rPr>
              <a:t>http://elements4d.daqri.com/</a:t>
            </a:r>
            <a:r>
              <a:rPr lang="lt-LT"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lt-LT"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1780" y="2774979"/>
            <a:ext cx="3349162" cy="2869905"/>
          </a:xfrm>
          <a:prstGeom prst="rect">
            <a:avLst/>
          </a:prstGeom>
        </p:spPr>
      </p:pic>
    </p:spTree>
    <p:extLst>
      <p:ext uri="{BB962C8B-B14F-4D97-AF65-F5344CB8AC3E}">
        <p14:creationId xmlns:p14="http://schemas.microsoft.com/office/powerpoint/2010/main" val="194340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2" y="102942"/>
            <a:ext cx="12023188" cy="1325563"/>
          </a:xfrm>
        </p:spPr>
        <p:txBody>
          <a:bodyPr>
            <a:normAutofit/>
          </a:bodyPr>
          <a:lstStyle/>
          <a:p>
            <a:pPr lvl="0" eaLnBrk="0" fontAlgn="base" hangingPunct="0">
              <a:lnSpc>
                <a:spcPct val="100000"/>
              </a:lnSpc>
              <a:spcAft>
                <a:spcPct val="0"/>
              </a:spcAft>
            </a:pP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How it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works</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60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r>
            <a:br>
              <a:rPr kumimoji="0" lang="lt-LT" altLang="lt-LT" sz="60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b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Each</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block</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face</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depicts</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different</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chemical</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symbol</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representing</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the</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elements</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of</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the</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Periodic</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18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Table</a:t>
            </a:r>
            <a:r>
              <a:rPr kumimoji="0" lang="lt-LT" altLang="lt-LT" sz="18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4333563"/>
            <a:ext cx="3044483" cy="2375090"/>
          </a:xfrm>
        </p:spPr>
        <p:txBody>
          <a:bodyPr>
            <a:normAutofit fontScale="77500" lnSpcReduction="20000"/>
          </a:bodyPr>
          <a:lstStyle/>
          <a:p>
            <a:pPr marL="0" lvl="0" indent="0" algn="ctr" eaLnBrk="0" fontAlgn="base" hangingPunct="0">
              <a:lnSpc>
                <a:spcPct val="100000"/>
              </a:lnSpc>
              <a:spcBef>
                <a:spcPct val="0"/>
              </a:spcBef>
              <a:spcAft>
                <a:spcPct val="0"/>
              </a:spcAft>
              <a:buNone/>
            </a:pPr>
            <a:r>
              <a:rPr kumimoji="0" lang="lt-LT" altLang="lt-LT" sz="32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See</a:t>
            </a:r>
            <a:r>
              <a:rPr kumimoji="0" lang="lt-LT" altLang="lt-LT" sz="32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32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the</a:t>
            </a:r>
            <a:r>
              <a:rPr kumimoji="0" lang="lt-LT" altLang="lt-LT" sz="32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32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Elements</a:t>
            </a:r>
            <a:r>
              <a:rPr kumimoji="0" lang="lt-LT" altLang="lt-LT" sz="32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sz="3200"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in</a:t>
            </a:r>
            <a:r>
              <a:rPr kumimoji="0" lang="lt-LT" altLang="lt-LT" sz="32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4D</a:t>
            </a:r>
          </a:p>
          <a:p>
            <a:pPr marL="0" lvl="0" indent="0" algn="ctr" eaLnBrk="0" fontAlgn="base" hangingPunct="0">
              <a:lnSpc>
                <a:spcPct val="100000"/>
              </a:lnSpc>
              <a:spcBef>
                <a:spcPct val="0"/>
              </a:spcBef>
              <a:spcAft>
                <a:spcPct val="0"/>
              </a:spcAft>
              <a:buNone/>
            </a:pP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Open</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the</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Elements</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4D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App</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and</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point</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your</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device</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the</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block</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face</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illustrating</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the</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element</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you</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want</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 to </a:t>
            </a:r>
            <a:r>
              <a:rPr kumimoji="0" lang="lt-LT" altLang="lt-LT" b="0" i="0" u="none" strike="noStrike" cap="none" normalizeH="0" baseline="0" dirty="0" err="1">
                <a:ln>
                  <a:noFill/>
                </a:ln>
                <a:solidFill>
                  <a:srgbClr val="292829"/>
                </a:solidFill>
                <a:effectLst/>
                <a:latin typeface="Times New Roman" panose="02020603050405020304" pitchFamily="18" charset="0"/>
                <a:cs typeface="Times New Roman" panose="02020603050405020304" pitchFamily="18" charset="0"/>
              </a:rPr>
              <a:t>view</a:t>
            </a:r>
            <a:r>
              <a:rPr kumimoji="0" lang="lt-LT" altLang="lt-LT"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rPr>
              <a:t>.</a:t>
            </a:r>
            <a:endParaRPr kumimoji="0" lang="lt-LT" altLang="lt-LT" sz="59300" b="0" i="0" u="none" strike="noStrike" cap="none" normalizeH="0" baseline="0" dirty="0">
              <a:ln>
                <a:noFill/>
              </a:ln>
              <a:solidFill>
                <a:srgbClr val="292829"/>
              </a:solidFill>
              <a:effectLst/>
              <a:latin typeface="Times New Roman" panose="02020603050405020304" pitchFamily="18" charset="0"/>
              <a:cs typeface="Times New Roman" panose="02020603050405020304" pitchFamily="18" charset="0"/>
            </a:endParaRPr>
          </a:p>
        </p:txBody>
      </p:sp>
      <p:pic>
        <p:nvPicPr>
          <p:cNvPr id="2050" name="Picture 2" descr="http://daqri-elementsweb.s3.amazonaws.com/assets/step1@2x-92d68ad622418ffa1671fa025fae084b.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349" y="1428505"/>
            <a:ext cx="2970057" cy="29050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daqri-elementsweb.s3.amazonaws.com/assets/step2@2x-b3f24a96cfdc9df6ca6a3b94c6779758.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0971" y="1428505"/>
            <a:ext cx="2970057" cy="29050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aqri-elementsweb.s3.amazonaws.com/assets/step3@2x-8d6fc3c927bb239f136b5a08e9677a2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98592" y="1428505"/>
            <a:ext cx="2962917" cy="290505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68396" y="4333563"/>
            <a:ext cx="3044483" cy="237509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Font typeface="Arial" panose="020B0604020202020204" pitchFamily="34" charset="0"/>
              <a:buNone/>
            </a:pPr>
            <a:r>
              <a:rPr lang="lt-LT" altLang="lt-LT" sz="3200" dirty="0" err="1">
                <a:solidFill>
                  <a:srgbClr val="292829"/>
                </a:solidFill>
                <a:latin typeface="Times New Roman" panose="02020603050405020304" pitchFamily="18" charset="0"/>
                <a:cs typeface="Times New Roman" panose="02020603050405020304" pitchFamily="18" charset="0"/>
              </a:rPr>
              <a:t>Combine</a:t>
            </a:r>
            <a:r>
              <a:rPr lang="lt-LT" altLang="lt-LT" sz="3200" dirty="0">
                <a:solidFill>
                  <a:srgbClr val="292829"/>
                </a:solidFill>
                <a:latin typeface="Times New Roman" panose="02020603050405020304" pitchFamily="18" charset="0"/>
                <a:cs typeface="Times New Roman" panose="02020603050405020304" pitchFamily="18" charset="0"/>
              </a:rPr>
              <a:t> </a:t>
            </a:r>
            <a:r>
              <a:rPr lang="lt-LT" altLang="lt-LT" sz="3200" dirty="0" err="1">
                <a:solidFill>
                  <a:srgbClr val="292829"/>
                </a:solidFill>
                <a:latin typeface="Times New Roman" panose="02020603050405020304" pitchFamily="18" charset="0"/>
                <a:cs typeface="Times New Roman" panose="02020603050405020304" pitchFamily="18" charset="0"/>
              </a:rPr>
              <a:t>Two</a:t>
            </a:r>
            <a:r>
              <a:rPr lang="lt-LT" altLang="lt-LT" sz="3200" dirty="0">
                <a:solidFill>
                  <a:srgbClr val="292829"/>
                </a:solidFill>
                <a:latin typeface="Times New Roman" panose="02020603050405020304" pitchFamily="18" charset="0"/>
                <a:cs typeface="Times New Roman" panose="02020603050405020304" pitchFamily="18" charset="0"/>
              </a:rPr>
              <a:t> </a:t>
            </a:r>
            <a:r>
              <a:rPr lang="lt-LT" altLang="lt-LT" sz="3200" dirty="0" err="1">
                <a:solidFill>
                  <a:srgbClr val="292829"/>
                </a:solidFill>
                <a:latin typeface="Times New Roman" panose="02020603050405020304" pitchFamily="18" charset="0"/>
                <a:cs typeface="Times New Roman" panose="02020603050405020304" pitchFamily="18" charset="0"/>
              </a:rPr>
              <a:t>Elements</a:t>
            </a:r>
            <a:endParaRPr lang="lt-LT" altLang="lt-LT" sz="3200" dirty="0">
              <a:solidFill>
                <a:srgbClr val="292829"/>
              </a:solidFill>
              <a:latin typeface="Times New Roman" panose="02020603050405020304" pitchFamily="18" charset="0"/>
              <a:cs typeface="Times New Roman" panose="02020603050405020304" pitchFamily="18" charset="0"/>
            </a:endParaRPr>
          </a:p>
          <a:p>
            <a:pPr marL="0" indent="0" algn="ctr" eaLnBrk="0" fontAlgn="base" hangingPunct="0">
              <a:lnSpc>
                <a:spcPct val="100000"/>
              </a:lnSpc>
              <a:spcBef>
                <a:spcPct val="0"/>
              </a:spcBef>
              <a:spcAft>
                <a:spcPct val="0"/>
              </a:spcAft>
              <a:buFont typeface="Arial" panose="020B0604020202020204" pitchFamily="34" charset="0"/>
              <a:buNone/>
            </a:pPr>
            <a:r>
              <a:rPr lang="lt-LT" altLang="lt-LT" dirty="0" err="1">
                <a:solidFill>
                  <a:srgbClr val="292829"/>
                </a:solidFill>
                <a:latin typeface="Times New Roman" panose="02020603050405020304" pitchFamily="18" charset="0"/>
                <a:cs typeface="Times New Roman" panose="02020603050405020304" pitchFamily="18" charset="0"/>
              </a:rPr>
              <a:t>Next</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introduce</a:t>
            </a:r>
            <a:r>
              <a:rPr lang="lt-LT" altLang="lt-LT" dirty="0">
                <a:solidFill>
                  <a:srgbClr val="292829"/>
                </a:solidFill>
                <a:latin typeface="Times New Roman" panose="02020603050405020304" pitchFamily="18" charset="0"/>
                <a:cs typeface="Times New Roman" panose="02020603050405020304" pitchFamily="18" charset="0"/>
              </a:rPr>
              <a:t> a </a:t>
            </a:r>
            <a:r>
              <a:rPr lang="lt-LT" altLang="lt-LT" dirty="0" err="1">
                <a:solidFill>
                  <a:srgbClr val="292829"/>
                </a:solidFill>
                <a:latin typeface="Times New Roman" panose="02020603050405020304" pitchFamily="18" charset="0"/>
                <a:cs typeface="Times New Roman" panose="02020603050405020304" pitchFamily="18" charset="0"/>
              </a:rPr>
              <a:t>second</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element</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Move</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the</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two</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blocks</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together</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until</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they</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touch</a:t>
            </a:r>
            <a:r>
              <a:rPr lang="lt-LT" altLang="lt-LT" dirty="0">
                <a:solidFill>
                  <a:srgbClr val="292829"/>
                </a:solidFill>
                <a:latin typeface="Times New Roman" panose="02020603050405020304" pitchFamily="18" charset="0"/>
                <a:cs typeface="Times New Roman" panose="02020603050405020304" pitchFamily="18" charset="0"/>
              </a:rPr>
              <a:t>.</a:t>
            </a:r>
            <a:endParaRPr lang="lt-LT" altLang="lt-LT" dirty="0">
              <a:solidFill>
                <a:srgbClr val="222222"/>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8498592" y="4333563"/>
            <a:ext cx="3044483" cy="237509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fontAlgn="base" hangingPunct="0">
              <a:lnSpc>
                <a:spcPct val="100000"/>
              </a:lnSpc>
              <a:spcBef>
                <a:spcPct val="0"/>
              </a:spcBef>
              <a:spcAft>
                <a:spcPct val="0"/>
              </a:spcAft>
              <a:buFont typeface="Arial" panose="020B0604020202020204" pitchFamily="34" charset="0"/>
              <a:buNone/>
            </a:pPr>
            <a:r>
              <a:rPr lang="lt-LT" altLang="lt-LT" sz="3200" dirty="0" err="1">
                <a:solidFill>
                  <a:srgbClr val="292829"/>
                </a:solidFill>
                <a:latin typeface="Times New Roman" panose="02020603050405020304" pitchFamily="18" charset="0"/>
                <a:cs typeface="Times New Roman" panose="02020603050405020304" pitchFamily="18" charset="0"/>
              </a:rPr>
              <a:t>Marvel</a:t>
            </a:r>
            <a:r>
              <a:rPr lang="lt-LT" altLang="lt-LT" sz="3200" dirty="0">
                <a:solidFill>
                  <a:srgbClr val="292829"/>
                </a:solidFill>
                <a:latin typeface="Times New Roman" panose="02020603050405020304" pitchFamily="18" charset="0"/>
                <a:cs typeface="Times New Roman" panose="02020603050405020304" pitchFamily="18" charset="0"/>
              </a:rPr>
              <a:t> at </a:t>
            </a:r>
            <a:r>
              <a:rPr lang="lt-LT" altLang="lt-LT" sz="3200" dirty="0" err="1">
                <a:solidFill>
                  <a:srgbClr val="292829"/>
                </a:solidFill>
                <a:latin typeface="Times New Roman" panose="02020603050405020304" pitchFamily="18" charset="0"/>
                <a:cs typeface="Times New Roman" panose="02020603050405020304" pitchFamily="18" charset="0"/>
              </a:rPr>
              <a:t>the</a:t>
            </a:r>
            <a:r>
              <a:rPr lang="lt-LT" altLang="lt-LT" sz="3200" dirty="0">
                <a:solidFill>
                  <a:srgbClr val="292829"/>
                </a:solidFill>
                <a:latin typeface="Times New Roman" panose="02020603050405020304" pitchFamily="18" charset="0"/>
                <a:cs typeface="Times New Roman" panose="02020603050405020304" pitchFamily="18" charset="0"/>
              </a:rPr>
              <a:t> </a:t>
            </a:r>
            <a:r>
              <a:rPr lang="lt-LT" altLang="lt-LT" sz="3200" dirty="0" err="1">
                <a:solidFill>
                  <a:srgbClr val="292829"/>
                </a:solidFill>
                <a:latin typeface="Times New Roman" panose="02020603050405020304" pitchFamily="18" charset="0"/>
                <a:cs typeface="Times New Roman" panose="02020603050405020304" pitchFamily="18" charset="0"/>
              </a:rPr>
              <a:t>Reaction</a:t>
            </a:r>
            <a:r>
              <a:rPr lang="lt-LT" altLang="lt-LT" sz="3200" dirty="0">
                <a:solidFill>
                  <a:srgbClr val="292829"/>
                </a:solidFill>
                <a:latin typeface="Times New Roman" panose="02020603050405020304" pitchFamily="18" charset="0"/>
                <a:cs typeface="Times New Roman" panose="02020603050405020304" pitchFamily="18" charset="0"/>
              </a:rPr>
              <a:t> </a:t>
            </a:r>
            <a:r>
              <a:rPr lang="lt-LT" altLang="lt-LT" sz="3200" dirty="0" err="1">
                <a:solidFill>
                  <a:srgbClr val="292829"/>
                </a:solidFill>
                <a:latin typeface="Times New Roman" panose="02020603050405020304" pitchFamily="18" charset="0"/>
                <a:cs typeface="Times New Roman" panose="02020603050405020304" pitchFamily="18" charset="0"/>
              </a:rPr>
              <a:t>You’ve</a:t>
            </a:r>
            <a:r>
              <a:rPr lang="lt-LT" altLang="lt-LT" sz="3200" dirty="0">
                <a:solidFill>
                  <a:srgbClr val="292829"/>
                </a:solidFill>
                <a:latin typeface="Times New Roman" panose="02020603050405020304" pitchFamily="18" charset="0"/>
                <a:cs typeface="Times New Roman" panose="02020603050405020304" pitchFamily="18" charset="0"/>
              </a:rPr>
              <a:t> </a:t>
            </a:r>
            <a:r>
              <a:rPr lang="lt-LT" altLang="lt-LT" sz="3200" dirty="0" err="1">
                <a:solidFill>
                  <a:srgbClr val="292829"/>
                </a:solidFill>
                <a:latin typeface="Times New Roman" panose="02020603050405020304" pitchFamily="18" charset="0"/>
                <a:cs typeface="Times New Roman" panose="02020603050405020304" pitchFamily="18" charset="0"/>
              </a:rPr>
              <a:t>Created</a:t>
            </a:r>
            <a:r>
              <a:rPr lang="lt-LT" altLang="lt-LT" sz="3200" dirty="0">
                <a:solidFill>
                  <a:srgbClr val="292829"/>
                </a:solidFill>
                <a:latin typeface="Times New Roman" panose="02020603050405020304" pitchFamily="18" charset="0"/>
                <a:cs typeface="Times New Roman" panose="02020603050405020304" pitchFamily="18" charset="0"/>
              </a:rPr>
              <a:t>!</a:t>
            </a:r>
          </a:p>
          <a:p>
            <a:pPr marL="0" indent="0" algn="ctr" eaLnBrk="0" fontAlgn="base" hangingPunct="0">
              <a:lnSpc>
                <a:spcPct val="100000"/>
              </a:lnSpc>
              <a:spcBef>
                <a:spcPct val="0"/>
              </a:spcBef>
              <a:spcAft>
                <a:spcPct val="0"/>
              </a:spcAft>
              <a:buFont typeface="Arial" panose="020B0604020202020204" pitchFamily="34" charset="0"/>
              <a:buNone/>
            </a:pPr>
            <a:r>
              <a:rPr lang="lt-LT" altLang="lt-LT" dirty="0" err="1">
                <a:solidFill>
                  <a:srgbClr val="292829"/>
                </a:solidFill>
                <a:latin typeface="Times New Roman" panose="02020603050405020304" pitchFamily="18" charset="0"/>
                <a:cs typeface="Times New Roman" panose="02020603050405020304" pitchFamily="18" charset="0"/>
              </a:rPr>
              <a:t>If</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nothing</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happens</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those</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elements</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don’t</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combine</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Try</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another</a:t>
            </a:r>
            <a:r>
              <a:rPr lang="lt-LT" altLang="lt-LT" dirty="0">
                <a:solidFill>
                  <a:srgbClr val="292829"/>
                </a:solidFill>
                <a:latin typeface="Times New Roman" panose="02020603050405020304" pitchFamily="18" charset="0"/>
                <a:cs typeface="Times New Roman" panose="02020603050405020304" pitchFamily="18" charset="0"/>
              </a:rPr>
              <a:t> </a:t>
            </a:r>
            <a:r>
              <a:rPr lang="lt-LT" altLang="lt-LT" dirty="0" err="1">
                <a:solidFill>
                  <a:srgbClr val="292829"/>
                </a:solidFill>
                <a:latin typeface="Times New Roman" panose="02020603050405020304" pitchFamily="18" charset="0"/>
                <a:cs typeface="Times New Roman" panose="02020603050405020304" pitchFamily="18" charset="0"/>
              </a:rPr>
              <a:t>combination</a:t>
            </a:r>
            <a:r>
              <a:rPr lang="lt-LT" altLang="lt-LT" dirty="0">
                <a:solidFill>
                  <a:srgbClr val="292829"/>
                </a:solidFill>
                <a:latin typeface="Times New Roman" panose="02020603050405020304" pitchFamily="18" charset="0"/>
                <a:cs typeface="Times New Roman" panose="02020603050405020304" pitchFamily="18" charset="0"/>
              </a:rPr>
              <a:t>.</a:t>
            </a:r>
            <a:endParaRPr lang="lt-LT" altLang="lt-LT" dirty="0">
              <a:solidFill>
                <a:srgbClr val="222222"/>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43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Elements 4D Educational Materials</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Explore 4D in your classroom with inspiring and useful chemistry lesson plans, crafted by a group of talented teachers. </a:t>
            </a:r>
            <a:endParaRPr lang="lt-LT"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Work Elements 4D into your curriculum today.</a:t>
            </a:r>
            <a:endParaRPr lang="lt-LT"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hlinkClick r:id="rId2"/>
              </a:rPr>
              <a:t>Elementary School</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3"/>
              </a:rPr>
              <a:t>Middle School</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hlinkClick r:id="rId4"/>
              </a:rPr>
              <a:t>High School</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7D5C921-EA3F-44E9-911F-6FAC5AE1C9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0792" y="4302855"/>
            <a:ext cx="2897899" cy="2381711"/>
          </a:xfrm>
          <a:prstGeom prst="rect">
            <a:avLst/>
          </a:prstGeom>
        </p:spPr>
      </p:pic>
      <p:pic>
        <p:nvPicPr>
          <p:cNvPr id="5" name="Picture 2" descr="Susijęs vaizdas">
            <a:extLst>
              <a:ext uri="{FF2B5EF4-FFF2-40B4-BE49-F238E27FC236}">
                <a16:creationId xmlns:a16="http://schemas.microsoft.com/office/drawing/2014/main" xmlns="" id="{8F79A1E1-7AFC-420F-858E-0D4C19BCA5E2}"/>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01283" y="4302855"/>
            <a:ext cx="2989433" cy="2365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aizdo rezultatas pagal užklausą „elements 4D“">
            <a:extLst>
              <a:ext uri="{FF2B5EF4-FFF2-40B4-BE49-F238E27FC236}">
                <a16:creationId xmlns:a16="http://schemas.microsoft.com/office/drawing/2014/main" xmlns="" id="{DD2721E2-438A-4D6D-A957-630DED627C4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092419" y="4302855"/>
            <a:ext cx="3421267" cy="2365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0" lang="lt-LT" altLang="lt-LT" b="0" i="0" u="none" strike="noStrike" cap="none" normalizeH="0" baseline="0" dirty="0" err="1">
                <a:ln>
                  <a:noFill/>
                </a:ln>
                <a:solidFill>
                  <a:srgbClr val="212121"/>
                </a:solidFill>
                <a:effectLst/>
                <a:latin typeface="Times New Roman" panose="02020603050405020304" pitchFamily="18" charset="0"/>
                <a:cs typeface="Times New Roman" panose="02020603050405020304" pitchFamily="18" charset="0"/>
              </a:rPr>
              <a:t>Anatomy</a:t>
            </a:r>
            <a:r>
              <a:rPr kumimoji="0" lang="lt-LT" altLang="lt-LT" b="0" i="0" u="none" strike="noStrike" cap="none" normalizeH="0" baseline="0" dirty="0">
                <a:ln>
                  <a:noFill/>
                </a:ln>
                <a:solidFill>
                  <a:srgbClr val="212121"/>
                </a:solidFill>
                <a:effectLst/>
                <a:latin typeface="Times New Roman" panose="02020603050405020304" pitchFamily="18" charset="0"/>
                <a:cs typeface="Times New Roman" panose="02020603050405020304" pitchFamily="18" charset="0"/>
              </a:rPr>
              <a:t> 4D </a:t>
            </a:r>
            <a:br>
              <a:rPr kumimoji="0" lang="lt-LT" altLang="lt-LT" b="0" i="0" u="none" strike="noStrike" cap="none" normalizeH="0" baseline="0" dirty="0">
                <a:ln>
                  <a:noFill/>
                </a:ln>
                <a:solidFill>
                  <a:srgbClr val="212121"/>
                </a:solidFill>
                <a:effectLst/>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30" name="Content Placeholder 29"/>
          <p:cNvSpPr>
            <a:spLocks noGrp="1"/>
          </p:cNvSpPr>
          <p:nvPr>
            <p:ph idx="1"/>
          </p:nvPr>
        </p:nvSpPr>
        <p:spPr>
          <a:xfrm>
            <a:off x="838200" y="1353987"/>
            <a:ext cx="10515600" cy="4351338"/>
          </a:xfrm>
        </p:spPr>
        <p:txBody>
          <a:bodyPr/>
          <a:lstStyle/>
          <a:p>
            <a:r>
              <a:rPr lang="en-US" dirty="0">
                <a:latin typeface="Times New Roman" panose="02020603050405020304" pitchFamily="18" charset="0"/>
                <a:cs typeface="Times New Roman" panose="02020603050405020304" pitchFamily="18" charset="0"/>
              </a:rPr>
              <a:t>How to Use Anatomy 4D</a:t>
            </a:r>
            <a:r>
              <a:rPr lang="lt-LT" dirty="0">
                <a:latin typeface="Times New Roman" panose="02020603050405020304" pitchFamily="18" charset="0"/>
                <a:cs typeface="Times New Roman" panose="02020603050405020304" pitchFamily="18" charset="0"/>
              </a:rPr>
              <a:t>?</a:t>
            </a:r>
          </a:p>
          <a:p>
            <a:r>
              <a:rPr lang="lt-LT"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o get started, print any of the images from the “Target Library” inside the app, accessible from the Main Menu.</a:t>
            </a:r>
            <a:endParaRPr lang="lt-LT"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Once printed, place the image on any flat surface, scan the image with your device and watch your 4D Experience come to life.</a:t>
            </a:r>
          </a:p>
          <a:p>
            <a:endParaRPr lang="en-US" dirty="0">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2"/>
          <a:stretch>
            <a:fillRect/>
          </a:stretch>
        </p:blipFill>
        <p:spPr>
          <a:xfrm>
            <a:off x="8210763" y="118268"/>
            <a:ext cx="1857375" cy="1819275"/>
          </a:xfrm>
          <a:prstGeom prst="rect">
            <a:avLst/>
          </a:prstGeom>
        </p:spPr>
      </p:pic>
      <p:pic>
        <p:nvPicPr>
          <p:cNvPr id="5" name="Picture 2" descr="Susijęs vaizdas">
            <a:extLst>
              <a:ext uri="{FF2B5EF4-FFF2-40B4-BE49-F238E27FC236}">
                <a16:creationId xmlns:a16="http://schemas.microsoft.com/office/drawing/2014/main" xmlns="" id="{2C0ABAC3-5C18-4D52-BE61-FB89C72C4E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46513" y="3717033"/>
            <a:ext cx="3793615" cy="2845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35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hlinkClick r:id="rId2"/>
              </a:rPr>
              <a:t>Animal 4D+</a:t>
            </a:r>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00000"/>
              </a:lnSpc>
              <a:buNone/>
            </a:pPr>
            <a:r>
              <a:rPr lang="lt-LT" dirty="0" err="1">
                <a:latin typeface="Times New Roman" panose="02020603050405020304" pitchFamily="18" charset="0"/>
                <a:cs typeface="Times New Roman" panose="02020603050405020304" pitchFamily="18" charset="0"/>
              </a:rPr>
              <a:t>Multi</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languages</a:t>
            </a:r>
            <a:r>
              <a:rPr lang="lt-LT" dirty="0">
                <a:latin typeface="Times New Roman" panose="02020603050405020304" pitchFamily="18" charset="0"/>
                <a:cs typeface="Times New Roman" panose="02020603050405020304" pitchFamily="18" charset="0"/>
              </a:rPr>
              <a:t>: English, </a:t>
            </a:r>
            <a:r>
              <a:rPr lang="lt-LT" dirty="0" err="1">
                <a:latin typeface="Times New Roman" panose="02020603050405020304" pitchFamily="18" charset="0"/>
                <a:cs typeface="Times New Roman" panose="02020603050405020304" pitchFamily="18" charset="0"/>
              </a:rPr>
              <a:t>Spanish</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Turkish</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Japanese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Bahasa</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Deutsch</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Mandarin</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Korean</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French</a:t>
            </a:r>
            <a:endParaRPr lang="lt-LT" dirty="0">
              <a:latin typeface="Times New Roman" panose="02020603050405020304" pitchFamily="18" charset="0"/>
              <a:cs typeface="Times New Roman" panose="02020603050405020304" pitchFamily="18" charset="0"/>
            </a:endParaRPr>
          </a:p>
          <a:p>
            <a:pPr marL="0" indent="0">
              <a:lnSpc>
                <a:spcPct val="100000"/>
              </a:lnSpc>
              <a:buNone/>
            </a:pP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Holographic</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Mode</a:t>
            </a:r>
            <a:endParaRPr lang="lt-LT" dirty="0">
              <a:latin typeface="Times New Roman" panose="02020603050405020304" pitchFamily="18" charset="0"/>
              <a:cs typeface="Times New Roman" panose="02020603050405020304" pitchFamily="18" charset="0"/>
            </a:endParaRPr>
          </a:p>
          <a:p>
            <a:pPr marL="0" indent="0">
              <a:lnSpc>
                <a:spcPct val="100000"/>
              </a:lnSpc>
              <a:buNone/>
            </a:pP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Interactive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Quiz</a:t>
            </a:r>
            <a:endParaRPr lang="lt-LT" dirty="0">
              <a:latin typeface="Times New Roman" panose="02020603050405020304" pitchFamily="18" charset="0"/>
              <a:cs typeface="Times New Roman" panose="02020603050405020304" pitchFamily="18" charset="0"/>
            </a:endParaRPr>
          </a:p>
          <a:p>
            <a:pPr marL="0" indent="0">
              <a:lnSpc>
                <a:spcPct val="100000"/>
              </a:lnSpc>
              <a:buNone/>
            </a:pP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Voice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over</a:t>
            </a:r>
            <a:endParaRPr lang="lt-LT" dirty="0">
              <a:latin typeface="Times New Roman" panose="02020603050405020304" pitchFamily="18" charset="0"/>
              <a:cs typeface="Times New Roman" panose="02020603050405020304" pitchFamily="18" charset="0"/>
            </a:endParaRPr>
          </a:p>
          <a:p>
            <a:pPr marL="0" indent="0">
              <a:lnSpc>
                <a:spcPct val="100000"/>
              </a:lnSpc>
              <a:buNone/>
            </a:pP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Performance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Optimization</a:t>
            </a:r>
            <a:endParaRPr lang="lt-LT" dirty="0">
              <a:latin typeface="Times New Roman" panose="02020603050405020304" pitchFamily="18" charset="0"/>
              <a:cs typeface="Times New Roman" panose="02020603050405020304" pitchFamily="18" charset="0"/>
            </a:endParaRPr>
          </a:p>
          <a:p>
            <a:pPr marL="0" indent="0">
              <a:lnSpc>
                <a:spcPct val="100000"/>
              </a:lnSpc>
              <a:buNone/>
            </a:pPr>
            <a:r>
              <a:rPr lang="lt-LT" dirty="0">
                <a:latin typeface="Times New Roman" panose="02020603050405020304" pitchFamily="18" charset="0"/>
                <a:cs typeface="Times New Roman" panose="02020603050405020304" pitchFamily="18" charset="0"/>
              </a:rPr>
              <a:t>(</a:t>
            </a:r>
            <a:r>
              <a:rPr lang="lt-LT" dirty="0" err="1">
                <a:latin typeface="Times New Roman" panose="02020603050405020304" pitchFamily="18" charset="0"/>
                <a:cs typeface="Times New Roman" panose="02020603050405020304" pitchFamily="18" charset="0"/>
              </a:rPr>
              <a:t>The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features</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above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will</a:t>
            </a:r>
            <a:r>
              <a:rPr lang="lt-LT" dirty="0">
                <a:latin typeface="Times New Roman" panose="02020603050405020304" pitchFamily="18" charset="0"/>
                <a:cs typeface="Times New Roman" panose="02020603050405020304" pitchFamily="18" charset="0"/>
              </a:rPr>
              <a:t> be </a:t>
            </a:r>
            <a:r>
              <a:rPr lang="lt-LT" dirty="0" err="1">
                <a:latin typeface="Times New Roman" panose="02020603050405020304" pitchFamily="18" charset="0"/>
                <a:cs typeface="Times New Roman" panose="02020603050405020304" pitchFamily="18" charset="0"/>
              </a:rPr>
              <a:t>available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through</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in-app</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purchase</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or</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serial</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number</a:t>
            </a:r>
            <a:r>
              <a:rPr lang="lt-LT" dirty="0">
                <a:latin typeface="Times New Roman" panose="02020603050405020304" pitchFamily="18" charset="0"/>
                <a:cs typeface="Times New Roman" panose="02020603050405020304" pitchFamily="18" charset="0"/>
              </a:rPr>
              <a:t> </a:t>
            </a:r>
            <a:r>
              <a:rPr lang="lt-LT" dirty="0" err="1">
                <a:latin typeface="Times New Roman" panose="02020603050405020304" pitchFamily="18" charset="0"/>
                <a:cs typeface="Times New Roman" panose="02020603050405020304" pitchFamily="18" charset="0"/>
              </a:rPr>
              <a:t>registration</a:t>
            </a:r>
            <a:r>
              <a:rPr lang="lt-LT"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pPr>
              <a:defRPr/>
            </a:pPr>
            <a:fld id="{0B98EE79-EFB1-4F7B-84EF-F2DB6D5BF324}" type="slidenum">
              <a:rPr lang="en-GB" altLang="lt-LT" smtClean="0">
                <a:latin typeface="Times New Roman" panose="02020603050405020304" pitchFamily="18" charset="0"/>
                <a:cs typeface="Times New Roman" panose="02020603050405020304" pitchFamily="18" charset="0"/>
              </a:rPr>
              <a:pPr>
                <a:defRPr/>
              </a:pPr>
              <a:t>19</a:t>
            </a:fld>
            <a:endParaRPr lang="en-GB" altLang="lt-LT">
              <a:latin typeface="Times New Roman" panose="02020603050405020304" pitchFamily="18" charset="0"/>
              <a:cs typeface="Times New Roman" panose="02020603050405020304" pitchFamily="18" charset="0"/>
            </a:endParaRPr>
          </a:p>
        </p:txBody>
      </p:sp>
      <p:sp>
        <p:nvSpPr>
          <p:cNvPr id="5" name="AutoShape 2" descr="Cover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7147" y="720345"/>
            <a:ext cx="1060496" cy="1037812"/>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7154" y="2612976"/>
            <a:ext cx="3243287" cy="2173002"/>
          </a:xfrm>
          <a:prstGeom prst="rect">
            <a:avLst/>
          </a:prstGeom>
        </p:spPr>
      </p:pic>
    </p:spTree>
    <p:extLst>
      <p:ext uri="{BB962C8B-B14F-4D97-AF65-F5344CB8AC3E}">
        <p14:creationId xmlns:p14="http://schemas.microsoft.com/office/powerpoint/2010/main" val="342800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32385" y="4620126"/>
            <a:ext cx="7207590" cy="1512168"/>
          </a:xfrm>
        </p:spPr>
        <p:txBody>
          <a:bodyPr>
            <a:normAutofit fontScale="92500"/>
          </a:bodyPr>
          <a:lstStyle/>
          <a:p>
            <a:pPr marL="0" indent="0">
              <a:buNone/>
            </a:pPr>
            <a:r>
              <a:rPr lang="en-US" dirty="0">
                <a:latin typeface="Times New Roman" pitchFamily="18" charset="0"/>
                <a:cs typeface="Times New Roman" pitchFamily="18" charset="0"/>
              </a:rPr>
              <a:t>O</a:t>
            </a:r>
            <a:r>
              <a:rPr lang="lt-LT" dirty="0">
                <a:latin typeface="Times New Roman" pitchFamily="18" charset="0"/>
                <a:cs typeface="Times New Roman" pitchFamily="18" charset="0"/>
              </a:rPr>
              <a:t>ur children are living in the most intensely stimulating period in the history of the earth</a:t>
            </a:r>
            <a:r>
              <a:rPr lang="en-US" dirty="0">
                <a:latin typeface="Times New Roman" pitchFamily="18" charset="0"/>
                <a:cs typeface="Times New Roman" pitchFamily="18" charset="0"/>
              </a:rPr>
              <a:t>!</a:t>
            </a:r>
          </a:p>
          <a:p>
            <a:pPr marL="0" indent="0">
              <a:buNone/>
            </a:pPr>
            <a:r>
              <a:rPr lang="en-US" i="1" dirty="0">
                <a:solidFill>
                  <a:srgbClr val="002060"/>
                </a:solidFill>
                <a:latin typeface="Times New Roman" pitchFamily="18" charset="0"/>
                <a:cs typeface="Times New Roman" pitchFamily="18" charset="0"/>
              </a:rPr>
              <a:t>Sir Ken Robinson – Changing Education Paradigms</a:t>
            </a:r>
            <a:endParaRPr lang="lt-LT" i="1" dirty="0">
              <a:solidFill>
                <a:srgbClr val="002060"/>
              </a:solidFill>
              <a:latin typeface="Times New Roman" pitchFamily="18" charset="0"/>
              <a:cs typeface="Times New Roman" pitchFamily="18" charset="0"/>
            </a:endParaRPr>
          </a:p>
        </p:txBody>
      </p:sp>
      <p:sp>
        <p:nvSpPr>
          <p:cNvPr id="2" name="Title 1"/>
          <p:cNvSpPr>
            <a:spLocks noGrp="1"/>
          </p:cNvSpPr>
          <p:nvPr>
            <p:ph type="title"/>
          </p:nvPr>
        </p:nvSpPr>
        <p:spPr/>
        <p:txBody>
          <a:bodyPr/>
          <a:lstStyle/>
          <a:p>
            <a:endParaRPr lang="lt-LT"/>
          </a:p>
        </p:txBody>
      </p:sp>
      <p:pic>
        <p:nvPicPr>
          <p:cNvPr id="5122" name="Picture 2" descr="http://recoverynetworktoronto.files.wordpress.com/2012/03/ken-robinson-take-your-pills-and-focus-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5560" y="159743"/>
            <a:ext cx="7228442" cy="44471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eachdifference.files.wordpress.com/2013/03/educating.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55118" y="4077072"/>
            <a:ext cx="160020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2977" y="6132295"/>
            <a:ext cx="8951806" cy="646331"/>
          </a:xfrm>
          <a:prstGeom prst="rect">
            <a:avLst/>
          </a:prstGeom>
        </p:spPr>
        <p:txBody>
          <a:bodyPr wrap="square">
            <a:spAutoFit/>
          </a:bodyPr>
          <a:lstStyle/>
          <a:p>
            <a:r>
              <a:rPr lang="lt-LT" dirty="0">
                <a:latin typeface="Times New Roman" pitchFamily="18" charset="0"/>
                <a:cs typeface="Times New Roman" pitchFamily="18" charset="0"/>
                <a:hlinkClick r:id="rId4"/>
              </a:rPr>
              <a:t>http://technologyinthel2classroom.blogspot.com/2012/09/did-you-know.html</a:t>
            </a:r>
            <a:endParaRPr lang="en-US" dirty="0">
              <a:latin typeface="Times New Roman" pitchFamily="18" charset="0"/>
              <a:cs typeface="Times New Roman" pitchFamily="18" charset="0"/>
              <a:hlinkClick r:id="rId4"/>
            </a:endParaRPr>
          </a:p>
          <a:p>
            <a:r>
              <a:rPr lang="lt-LT" dirty="0">
                <a:latin typeface="Times New Roman" pitchFamily="18" charset="0"/>
                <a:cs typeface="Times New Roman" pitchFamily="18" charset="0"/>
                <a:hlinkClick r:id="rId4"/>
              </a:rPr>
              <a:t>http://teachdifference.wordpress.com/</a:t>
            </a:r>
            <a:r>
              <a:rPr lang="en-US" dirty="0">
                <a:latin typeface="Times New Roman" pitchFamily="18" charset="0"/>
                <a:cs typeface="Times New Roman" pitchFamily="18" charset="0"/>
              </a:rPr>
              <a:t> </a:t>
            </a:r>
            <a:endParaRPr lang="lt-LT" dirty="0">
              <a:latin typeface="Times New Roman" pitchFamily="18" charset="0"/>
              <a:cs typeface="Times New Roman" pitchFamily="18" charset="0"/>
            </a:endParaRPr>
          </a:p>
        </p:txBody>
      </p:sp>
    </p:spTree>
    <p:extLst>
      <p:ext uri="{BB962C8B-B14F-4D97-AF65-F5344CB8AC3E}">
        <p14:creationId xmlns:p14="http://schemas.microsoft.com/office/powerpoint/2010/main" val="14203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latin typeface="Times New Roman" panose="02020603050405020304" pitchFamily="18" charset="0"/>
                <a:cs typeface="Times New Roman" panose="02020603050405020304" pitchFamily="18" charset="0"/>
              </a:rPr>
              <a:t>Dinosaur</a:t>
            </a:r>
            <a:r>
              <a:rPr lang="lt-LT" dirty="0">
                <a:latin typeface="Times New Roman" panose="02020603050405020304" pitchFamily="18" charset="0"/>
                <a:cs typeface="Times New Roman" panose="02020603050405020304" pitchFamily="18" charset="0"/>
              </a:rPr>
              <a:t> 4D+</a:t>
            </a:r>
          </a:p>
        </p:txBody>
      </p:sp>
      <p:sp>
        <p:nvSpPr>
          <p:cNvPr id="3" name="Content Placeholder 2"/>
          <p:cNvSpPr>
            <a:spLocks noGrp="1"/>
          </p:cNvSpPr>
          <p:nvPr>
            <p:ph idx="1"/>
          </p:nvPr>
        </p:nvSpPr>
        <p:spPr/>
        <p:txBody>
          <a:bodyPr/>
          <a:lstStyle/>
          <a:p>
            <a:r>
              <a:rPr lang="lt-LT" dirty="0">
                <a:latin typeface="Times New Roman" panose="02020603050405020304" pitchFamily="18" charset="0"/>
                <a:cs typeface="Times New Roman" panose="02020603050405020304" pitchFamily="18" charset="0"/>
                <a:hlinkClick r:id="rId2"/>
              </a:rPr>
              <a:t>Video</a:t>
            </a:r>
            <a:r>
              <a:rPr lang="lt-LT"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0B98EE79-EFB1-4F7B-84EF-F2DB6D5BF324}" type="slidenum">
              <a:rPr lang="en-GB" altLang="lt-LT" smtClean="0">
                <a:latin typeface="Times New Roman" panose="02020603050405020304" pitchFamily="18" charset="0"/>
                <a:cs typeface="Times New Roman" panose="02020603050405020304" pitchFamily="18" charset="0"/>
              </a:rPr>
              <a:pPr>
                <a:defRPr/>
              </a:pPr>
              <a:t>20</a:t>
            </a:fld>
            <a:endParaRPr lang="en-GB" altLang="lt-LT">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64545" y="665921"/>
            <a:ext cx="1305382" cy="132448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0385" y="3135851"/>
            <a:ext cx="5733507" cy="3176049"/>
          </a:xfrm>
          <a:prstGeom prst="rect">
            <a:avLst/>
          </a:prstGeom>
        </p:spPr>
      </p:pic>
      <p:sp>
        <p:nvSpPr>
          <p:cNvPr id="10" name="Rectangle 9"/>
          <p:cNvSpPr/>
          <p:nvPr/>
        </p:nvSpPr>
        <p:spPr>
          <a:xfrm>
            <a:off x="1998647" y="1800585"/>
            <a:ext cx="9201149" cy="1200329"/>
          </a:xfrm>
          <a:prstGeom prst="rect">
            <a:avLst/>
          </a:prstGeom>
        </p:spPr>
        <p:txBody>
          <a:bodyPr wrap="square">
            <a:spAutoFit/>
          </a:bodyPr>
          <a:lstStyle/>
          <a:p>
            <a:pPr algn="ctr" fontAlgn="ctr"/>
            <a:r>
              <a:rPr lang="lt-LT" dirty="0">
                <a:solidFill>
                  <a:srgbClr val="333333"/>
                </a:solidFill>
                <a:latin typeface="Times New Roman" panose="02020603050405020304" pitchFamily="18" charset="0"/>
                <a:cs typeface="Times New Roman" panose="02020603050405020304" pitchFamily="18" charset="0"/>
              </a:rPr>
              <a:t/>
            </a:r>
            <a:br>
              <a:rPr lang="lt-LT" dirty="0">
                <a:solidFill>
                  <a:srgbClr val="333333"/>
                </a:solidFill>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Dinosaurs 4D+ gives you the prehistoric experience of unleashing extinct Dinosaurs which dwelt millions of years ago on Earth right before your very eyes! Pair the App with Dinosaurs 4D+ flashcards and watch as the 3D Dinosaurs leap out from the flashcards in Augmented Reality.</a:t>
            </a:r>
            <a:endParaRPr lang="lt-LT" dirty="0">
              <a:solidFill>
                <a:srgbClr val="3333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3700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t-LT" dirty="0" err="1">
                <a:latin typeface="Times New Roman" panose="02020603050405020304" pitchFamily="18" charset="0"/>
                <a:cs typeface="Times New Roman" panose="02020603050405020304" pitchFamily="18" charset="0"/>
              </a:rPr>
              <a:t>Space</a:t>
            </a:r>
            <a:r>
              <a:rPr lang="lt-LT" dirty="0">
                <a:latin typeface="Times New Roman" panose="02020603050405020304" pitchFamily="18" charset="0"/>
                <a:cs typeface="Times New Roman" panose="02020603050405020304" pitchFamily="18" charset="0"/>
              </a:rPr>
              <a:t> 4D+</a:t>
            </a:r>
          </a:p>
        </p:txBody>
      </p:sp>
      <p:sp>
        <p:nvSpPr>
          <p:cNvPr id="9" name="Content Placeholder 8"/>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pace 4D+ gives you both interesting and informative facts in AR mode about space such as Solar System, Planets, Space objects, Satellites, Rovers, Space Missions Etc.</a:t>
            </a:r>
          </a:p>
          <a:p>
            <a:r>
              <a:rPr lang="en-GB" dirty="0">
                <a:latin typeface="Times New Roman" panose="02020603050405020304" pitchFamily="18" charset="0"/>
                <a:cs typeface="Times New Roman" panose="02020603050405020304" pitchFamily="18" charset="0"/>
              </a:rPr>
              <a:t>The Space 4D+ app brings you a new way of seeing space in Augmented Reality. </a:t>
            </a:r>
            <a:r>
              <a:rPr lang="lt-LT" dirty="0" err="1">
                <a:latin typeface="Times New Roman" panose="02020603050405020304" pitchFamily="18" charset="0"/>
                <a:cs typeface="Times New Roman" panose="02020603050405020304" pitchFamily="18" charset="0"/>
                <a:hlinkClick r:id="rId2"/>
              </a:rPr>
              <a:t>Video</a:t>
            </a:r>
            <a:r>
              <a:rPr lang="lt-LT" dirty="0">
                <a:latin typeface="Times New Roman" panose="02020603050405020304" pitchFamily="18" charset="0"/>
                <a:cs typeface="Times New Roman" panose="02020603050405020304" pitchFamily="18" charset="0"/>
              </a:rPr>
              <a:t> </a:t>
            </a:r>
          </a:p>
          <a:p>
            <a:endParaRPr lang="lt-LT"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3812775"/>
            <a:ext cx="4559275" cy="2567358"/>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4189" y="368077"/>
            <a:ext cx="1212763" cy="1254378"/>
          </a:xfrm>
          <a:prstGeom prst="rect">
            <a:avLst/>
          </a:prstGeom>
        </p:spPr>
      </p:pic>
    </p:spTree>
    <p:extLst>
      <p:ext uri="{BB962C8B-B14F-4D97-AF65-F5344CB8AC3E}">
        <p14:creationId xmlns:p14="http://schemas.microsoft.com/office/powerpoint/2010/main" val="1388418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Content Placeholder 2"/>
          <p:cNvSpPr>
            <a:spLocks noGrp="1"/>
          </p:cNvSpPr>
          <p:nvPr>
            <p:ph idx="1"/>
          </p:nvPr>
        </p:nvSpPr>
        <p:spPr>
          <a:xfrm>
            <a:off x="838200" y="1825625"/>
            <a:ext cx="7614396" cy="4351338"/>
          </a:xfrm>
        </p:spPr>
        <p:txBody>
          <a:bodyPr>
            <a:normAutofit/>
          </a:bodyPr>
          <a:lstStyle/>
          <a:p>
            <a:pPr>
              <a:lnSpc>
                <a:spcPct val="120000"/>
              </a:lnSpc>
            </a:pPr>
            <a:r>
              <a:rPr lang="en-GB" dirty="0">
                <a:latin typeface="Times New Roman" panose="02020603050405020304" pitchFamily="18" charset="0"/>
                <a:cs typeface="Times New Roman" panose="02020603050405020304" pitchFamily="18" charset="0"/>
              </a:rPr>
              <a:t>The Quiver App combines physical </a:t>
            </a:r>
            <a:r>
              <a:rPr lang="en-GB" dirty="0" err="1">
                <a:latin typeface="Times New Roman" panose="02020603050405020304" pitchFamily="18" charset="0"/>
                <a:cs typeface="Times New Roman" panose="02020603050405020304" pitchFamily="18" charset="0"/>
              </a:rPr>
              <a:t>coloring</a:t>
            </a:r>
            <a:r>
              <a:rPr lang="en-GB" dirty="0">
                <a:latin typeface="Times New Roman" panose="02020603050405020304" pitchFamily="18" charset="0"/>
                <a:cs typeface="Times New Roman" panose="02020603050405020304" pitchFamily="18" charset="0"/>
              </a:rPr>
              <a:t> from “back in the day” with state of the art augmented reality technology to bring you and your children an extraordinarily magical experience. </a:t>
            </a:r>
            <a:endParaRPr lang="lt-LT"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DCE1D2FE-EB09-43EA-9DE8-35FAB2D5BCF3}" type="slidenum">
              <a:rPr lang="en-GB" smtClean="0"/>
              <a:pPr>
                <a:defRPr/>
              </a:pPr>
              <a:t>22</a:t>
            </a:fld>
            <a:endParaRPr lang="en-GB"/>
          </a:p>
        </p:txBody>
      </p:sp>
      <p:pic>
        <p:nvPicPr>
          <p:cNvPr id="5" name="Picture 4" descr="http://picquick.eu/assets/images/logo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32508" y="507323"/>
            <a:ext cx="8977358" cy="13627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l="10881"/>
          <a:stretch/>
        </p:blipFill>
        <p:spPr>
          <a:xfrm>
            <a:off x="8452596" y="1954739"/>
            <a:ext cx="1825040" cy="1809750"/>
          </a:xfrm>
          <a:prstGeom prst="rect">
            <a:avLst/>
          </a:prstGeom>
        </p:spPr>
      </p:pic>
      <p:sp>
        <p:nvSpPr>
          <p:cNvPr id="7" name="Rectangle 6"/>
          <p:cNvSpPr/>
          <p:nvPr/>
        </p:nvSpPr>
        <p:spPr>
          <a:xfrm>
            <a:off x="8087228" y="3723169"/>
            <a:ext cx="2555776" cy="584775"/>
          </a:xfrm>
          <a:prstGeom prst="rect">
            <a:avLst/>
          </a:prstGeom>
        </p:spPr>
        <p:txBody>
          <a:bodyPr wrap="square">
            <a:spAutoFit/>
          </a:bodyPr>
          <a:lstStyle/>
          <a:p>
            <a:r>
              <a:rPr lang="lt-LT" sz="1600" b="1" dirty="0">
                <a:latin typeface="Times New Roman" panose="02020603050405020304" pitchFamily="18" charset="0"/>
                <a:cs typeface="Times New Roman" panose="02020603050405020304" pitchFamily="18" charset="0"/>
              </a:rPr>
              <a:t/>
            </a:r>
            <a:br>
              <a:rPr lang="lt-LT" sz="1600" b="1" dirty="0">
                <a:latin typeface="Times New Roman" panose="02020603050405020304" pitchFamily="18" charset="0"/>
                <a:cs typeface="Times New Roman" panose="02020603050405020304" pitchFamily="18" charset="0"/>
              </a:rPr>
            </a:br>
            <a:r>
              <a:rPr lang="lt-LT" sz="1600" b="1" dirty="0">
                <a:solidFill>
                  <a:srgbClr val="212121"/>
                </a:solidFill>
                <a:latin typeface="Times New Roman" panose="02020603050405020304" pitchFamily="18" charset="0"/>
                <a:cs typeface="Times New Roman" panose="02020603050405020304" pitchFamily="18" charset="0"/>
                <a:hlinkClick r:id="rId5"/>
              </a:rPr>
              <a:t>Quiver - 3D </a:t>
            </a:r>
            <a:r>
              <a:rPr lang="lt-LT" sz="1600" b="1" dirty="0" err="1">
                <a:solidFill>
                  <a:srgbClr val="212121"/>
                </a:solidFill>
                <a:latin typeface="Times New Roman" panose="02020603050405020304" pitchFamily="18" charset="0"/>
                <a:cs typeface="Times New Roman" panose="02020603050405020304" pitchFamily="18" charset="0"/>
                <a:hlinkClick r:id="rId5"/>
              </a:rPr>
              <a:t>Coloring</a:t>
            </a:r>
            <a:r>
              <a:rPr lang="lt-LT" sz="1600" b="1" dirty="0">
                <a:solidFill>
                  <a:srgbClr val="212121"/>
                </a:solidFill>
                <a:latin typeface="Times New Roman" panose="02020603050405020304" pitchFamily="18" charset="0"/>
                <a:cs typeface="Times New Roman" panose="02020603050405020304" pitchFamily="18" charset="0"/>
                <a:hlinkClick r:id="rId5"/>
              </a:rPr>
              <a:t> </a:t>
            </a:r>
            <a:r>
              <a:rPr lang="lt-LT" sz="1600" b="1" dirty="0" err="1">
                <a:solidFill>
                  <a:srgbClr val="212121"/>
                </a:solidFill>
                <a:latin typeface="Times New Roman" panose="02020603050405020304" pitchFamily="18" charset="0"/>
                <a:cs typeface="Times New Roman" panose="02020603050405020304" pitchFamily="18" charset="0"/>
                <a:hlinkClick r:id="rId5"/>
              </a:rPr>
              <a:t>App</a:t>
            </a:r>
            <a:endParaRPr lang="lt-LT" sz="1600" b="1" dirty="0">
              <a:latin typeface="Times New Roman" panose="02020603050405020304" pitchFamily="18" charset="0"/>
              <a:cs typeface="Times New Roman" panose="02020603050405020304" pitchFamily="18" charset="0"/>
            </a:endParaRPr>
          </a:p>
        </p:txBody>
      </p:sp>
      <p:sp>
        <p:nvSpPr>
          <p:cNvPr id="8" name="AutoShape 2" descr="Cover ar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pic>
        <p:nvPicPr>
          <p:cNvPr id="9" name="Picture 8"/>
          <p:cNvPicPr>
            <a:picLocks noChangeAspect="1"/>
          </p:cNvPicPr>
          <p:nvPr/>
        </p:nvPicPr>
        <p:blipFill>
          <a:blip r:embed="rId6"/>
          <a:stretch>
            <a:fillRect/>
          </a:stretch>
        </p:blipFill>
        <p:spPr>
          <a:xfrm>
            <a:off x="8437227" y="4461475"/>
            <a:ext cx="2000250" cy="1933575"/>
          </a:xfrm>
          <a:prstGeom prst="rect">
            <a:avLst/>
          </a:prstGeom>
        </p:spPr>
      </p:pic>
      <p:sp>
        <p:nvSpPr>
          <p:cNvPr id="10" name="Rectangle 9"/>
          <p:cNvSpPr/>
          <p:nvPr/>
        </p:nvSpPr>
        <p:spPr>
          <a:xfrm>
            <a:off x="8290221" y="1552693"/>
            <a:ext cx="1974580" cy="338554"/>
          </a:xfrm>
          <a:prstGeom prst="rect">
            <a:avLst/>
          </a:prstGeom>
        </p:spPr>
        <p:txBody>
          <a:bodyPr wrap="none">
            <a:spAutoFit/>
          </a:bodyPr>
          <a:lstStyle/>
          <a:p>
            <a:r>
              <a:rPr lang="lt-LT" sz="1600" b="1" dirty="0">
                <a:solidFill>
                  <a:srgbClr val="212121"/>
                </a:solidFill>
                <a:latin typeface="Times New Roman" panose="02020603050405020304" pitchFamily="18" charset="0"/>
                <a:cs typeface="Times New Roman" panose="02020603050405020304" pitchFamily="18" charset="0"/>
                <a:hlinkClick r:id="rId3"/>
              </a:rPr>
              <a:t>PicQuick AR VR 3D</a:t>
            </a:r>
            <a:endParaRPr lang="lt-LT"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043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lt-LT"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67808" y="1825625"/>
            <a:ext cx="5923570" cy="4530726"/>
          </a:xfrm>
        </p:spPr>
        <p:txBody>
          <a:bodyPr/>
          <a:lstStyle/>
          <a:p>
            <a:r>
              <a:rPr lang="lt-LT" dirty="0">
                <a:latin typeface="Times New Roman" panose="02020603050405020304" pitchFamily="18" charset="0"/>
                <a:cs typeface="Times New Roman" panose="02020603050405020304" pitchFamily="18" charset="0"/>
                <a:hlinkClick r:id="rId2"/>
              </a:rPr>
              <a:t>http://mattlieto.com/kids-coloring-books/free-coloring-apps-quiver-3d-coloring-app-coloring-sheets/ </a:t>
            </a:r>
          </a:p>
          <a:p>
            <a:r>
              <a:rPr lang="lt-LT" dirty="0">
                <a:latin typeface="Times New Roman" panose="02020603050405020304" pitchFamily="18" charset="0"/>
                <a:cs typeface="Times New Roman" panose="02020603050405020304" pitchFamily="18" charset="0"/>
                <a:hlinkClick r:id="rId2"/>
              </a:rPr>
              <a:t>http://www.quivervision.com/coloring-packs/</a:t>
            </a:r>
            <a:endParaRPr lang="lt-LT"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a:p>
            <a:r>
              <a:rPr lang="lt-LT" dirty="0">
                <a:latin typeface="Times New Roman" panose="02020603050405020304" pitchFamily="18" charset="0"/>
                <a:cs typeface="Times New Roman" panose="02020603050405020304" pitchFamily="18" charset="0"/>
              </a:rPr>
              <a:t>STEAM </a:t>
            </a:r>
            <a:r>
              <a:rPr lang="lt-LT" dirty="0" err="1">
                <a:latin typeface="Times New Roman" panose="02020603050405020304" pitchFamily="18" charset="0"/>
                <a:cs typeface="Times New Roman" panose="02020603050405020304" pitchFamily="18" charset="0"/>
              </a:rPr>
              <a:t>resources</a:t>
            </a:r>
            <a:r>
              <a:rPr lang="lt-LT" dirty="0">
                <a:latin typeface="Times New Roman" panose="02020603050405020304" pitchFamily="18" charset="0"/>
                <a:cs typeface="Times New Roman" panose="02020603050405020304" pitchFamily="18" charset="0"/>
              </a:rPr>
              <a:t>: </a:t>
            </a:r>
            <a:r>
              <a:rPr lang="lt-LT" dirty="0">
                <a:latin typeface="Times New Roman" panose="02020603050405020304" pitchFamily="18" charset="0"/>
                <a:cs typeface="Times New Roman" panose="02020603050405020304" pitchFamily="18" charset="0"/>
                <a:hlinkClick r:id="rId3"/>
              </a:rPr>
              <a:t>https://www.scoop.it/t/science-tech-engineering-arts-math</a:t>
            </a:r>
            <a:r>
              <a:rPr lang="lt-LT"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DCE1D2FE-EB09-43EA-9DE8-35FAB2D5BCF3}" type="slidenum">
              <a:rPr lang="en-GB" smtClean="0">
                <a:latin typeface="Times New Roman" panose="02020603050405020304" pitchFamily="18" charset="0"/>
                <a:cs typeface="Times New Roman" panose="02020603050405020304" pitchFamily="18" charset="0"/>
              </a:rPr>
              <a:pPr>
                <a:defRPr/>
              </a:pPr>
              <a:t>23</a:t>
            </a:fld>
            <a:endParaRPr lang="en-GB">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063552" y="1829388"/>
            <a:ext cx="2000250" cy="1933575"/>
          </a:xfrm>
          <a:prstGeom prst="rect">
            <a:avLst/>
          </a:prstGeom>
        </p:spPr>
      </p:pic>
    </p:spTree>
    <p:extLst>
      <p:ext uri="{BB962C8B-B14F-4D97-AF65-F5344CB8AC3E}">
        <p14:creationId xmlns:p14="http://schemas.microsoft.com/office/powerpoint/2010/main" val="1619120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054" y="-1182144"/>
            <a:ext cx="10226722" cy="3051887"/>
          </a:xfrm>
        </p:spPr>
        <p:txBody>
          <a:bodyPr/>
          <a:lstStyle/>
          <a:p>
            <a:r>
              <a:rPr lang="en-US" dirty="0">
                <a:latin typeface="Times New Roman" panose="02020603050405020304" pitchFamily="18" charset="0"/>
                <a:cs typeface="Times New Roman" panose="02020603050405020304" pitchFamily="18" charset="0"/>
              </a:rPr>
              <a:t>Google</a:t>
            </a:r>
            <a:r>
              <a:rPr lang="lt-LT"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cardboard</a:t>
            </a:r>
            <a:r>
              <a:rPr lang="lt-LT"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5122" name="Picture 2" descr="http://images.mobilefun.co.uk/graphics/300pixelp/dodocase-google-cardboard-virtual-reality-kit-with-nfc-tag-p47277-300.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221402" y="0"/>
            <a:ext cx="2857500" cy="235935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vrheadsets3d.com/wp-content/uploads/2014/12/google-cardboard-apps-1024x5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8822" y="1987069"/>
            <a:ext cx="6739269" cy="3882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887383" y="5987372"/>
            <a:ext cx="4901535" cy="461665"/>
          </a:xfrm>
          <a:prstGeom prst="rect">
            <a:avLst/>
          </a:prstGeom>
        </p:spPr>
        <p:txBody>
          <a:bodyPr wrap="none">
            <a:spAutoFit/>
          </a:bodyPr>
          <a:lstStyle/>
          <a:p>
            <a:r>
              <a:rPr lang="lt-LT" sz="2400" b="1" i="0" dirty="0" err="1">
                <a:effectLst/>
                <a:latin typeface="Times New Roman" panose="02020603050405020304" pitchFamily="18" charset="0"/>
                <a:cs typeface="Times New Roman" panose="02020603050405020304" pitchFamily="18" charset="0"/>
              </a:rPr>
              <a:t>Immersive</a:t>
            </a:r>
            <a:r>
              <a:rPr lang="lt-LT" sz="2400" b="1" i="0" dirty="0">
                <a:effectLst/>
                <a:latin typeface="Times New Roman" panose="02020603050405020304" pitchFamily="18" charset="0"/>
                <a:cs typeface="Times New Roman" panose="02020603050405020304" pitchFamily="18" charset="0"/>
              </a:rPr>
              <a:t> </a:t>
            </a:r>
            <a:r>
              <a:rPr lang="lt-LT" sz="2400" b="1" i="0" dirty="0" err="1">
                <a:effectLst/>
                <a:latin typeface="Times New Roman" panose="02020603050405020304" pitchFamily="18" charset="0"/>
                <a:cs typeface="Times New Roman" panose="02020603050405020304" pitchFamily="18" charset="0"/>
              </a:rPr>
              <a:t>experiences</a:t>
            </a:r>
            <a:r>
              <a:rPr lang="lt-LT" sz="2400" b="1" i="0" dirty="0">
                <a:effectLst/>
                <a:latin typeface="Times New Roman" panose="02020603050405020304" pitchFamily="18" charset="0"/>
                <a:cs typeface="Times New Roman" panose="02020603050405020304" pitchFamily="18" charset="0"/>
              </a:rPr>
              <a:t> </a:t>
            </a:r>
            <a:r>
              <a:rPr lang="lt-LT" sz="2400" b="1" i="0" dirty="0" err="1">
                <a:effectLst/>
                <a:latin typeface="Times New Roman" panose="02020603050405020304" pitchFamily="18" charset="0"/>
                <a:cs typeface="Times New Roman" panose="02020603050405020304" pitchFamily="18" charset="0"/>
              </a:rPr>
              <a:t>for</a:t>
            </a:r>
            <a:r>
              <a:rPr lang="lt-LT" sz="2400" b="1" i="0" dirty="0">
                <a:effectLst/>
                <a:latin typeface="Times New Roman" panose="02020603050405020304" pitchFamily="18" charset="0"/>
                <a:cs typeface="Times New Roman" panose="02020603050405020304" pitchFamily="18" charset="0"/>
              </a:rPr>
              <a:t> </a:t>
            </a:r>
            <a:r>
              <a:rPr lang="lt-LT" sz="2400" b="1" i="0" dirty="0" err="1">
                <a:effectLst/>
                <a:latin typeface="Times New Roman" panose="02020603050405020304" pitchFamily="18" charset="0"/>
                <a:cs typeface="Times New Roman" panose="02020603050405020304" pitchFamily="18" charset="0"/>
              </a:rPr>
              <a:t>everyone</a:t>
            </a:r>
            <a:endParaRPr lang="en-US" sz="2400" b="1" dirty="0">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8475259" y="2632217"/>
            <a:ext cx="3477099" cy="245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dirty="0">
                <a:latin typeface="Times New Roman" panose="02020603050405020304" pitchFamily="18" charset="0"/>
                <a:cs typeface="Times New Roman" panose="02020603050405020304" pitchFamily="18" charset="0"/>
              </a:rPr>
              <a:t>Got Cardboard?</a:t>
            </a:r>
            <a:br>
              <a:rPr lang="en-US" sz="2800" i="1"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Visit new places, </a:t>
            </a:r>
            <a:endParaRPr lang="lt-LT"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play immersive games, </a:t>
            </a:r>
            <a:endParaRPr lang="lt-LT"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fly through space </a:t>
            </a:r>
            <a:endParaRPr lang="lt-LT"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and more</a:t>
            </a:r>
            <a:r>
              <a:rPr lang="lt-LT"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17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lt-LT" b="1" dirty="0" err="1">
                <a:latin typeface="Times New Roman" panose="02020603050405020304" pitchFamily="18" charset="0"/>
                <a:cs typeface="Times New Roman" panose="02020603050405020304" pitchFamily="18" charset="0"/>
              </a:rPr>
              <a:t>StarTracker</a:t>
            </a:r>
            <a:r>
              <a:rPr lang="lt-LT" b="1" dirty="0">
                <a:latin typeface="Times New Roman" panose="02020603050405020304" pitchFamily="18" charset="0"/>
                <a:cs typeface="Times New Roman" panose="02020603050405020304" pitchFamily="18" charset="0"/>
              </a:rPr>
              <a:t> VR - </a:t>
            </a:r>
            <a:r>
              <a:rPr lang="lt-LT" b="1" dirty="0" err="1">
                <a:latin typeface="Times New Roman" panose="02020603050405020304" pitchFamily="18" charset="0"/>
                <a:cs typeface="Times New Roman" panose="02020603050405020304" pitchFamily="18" charset="0"/>
              </a:rPr>
              <a:t>Mobile</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Sky</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Map</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506662"/>
            <a:ext cx="10515600" cy="4351338"/>
          </a:xfrm>
        </p:spPr>
        <p:txBody>
          <a:bodyPr/>
          <a:lstStyle/>
          <a:p>
            <a:pPr marL="0" indent="0">
              <a:buNone/>
            </a:pPr>
            <a:r>
              <a:rPr lang="lt-LT" dirty="0">
                <a:latin typeface="Times New Roman" panose="02020603050405020304" pitchFamily="18" charset="0"/>
                <a:cs typeface="Times New Roman" panose="02020603050405020304" pitchFamily="18" charset="0"/>
                <a:hlinkClick r:id="rId2"/>
              </a:rPr>
              <a:t>Description</a:t>
            </a:r>
            <a:endParaRPr lang="lt-LT"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It's the mobile planetarium in VR, designed for astronomy fans to explore the universe.</a:t>
            </a:r>
            <a:r>
              <a:rPr lang="lt-LT" dirty="0">
                <a:latin typeface="Times New Roman" panose="02020603050405020304" pitchFamily="18" charset="0"/>
                <a:cs typeface="Times New Roman" panose="02020603050405020304" pitchFamily="18" charset="0"/>
              </a:rPr>
              <a:t> </a:t>
            </a:r>
          </a:p>
          <a:p>
            <a:pPr marL="0" indent="0">
              <a:buNone/>
            </a:pPr>
            <a:r>
              <a:rPr lang="en-US" dirty="0" err="1">
                <a:latin typeface="Times New Roman" panose="02020603050405020304" pitchFamily="18" charset="0"/>
                <a:cs typeface="Times New Roman" panose="02020603050405020304" pitchFamily="18" charset="0"/>
              </a:rPr>
              <a:t>StarTracker</a:t>
            </a:r>
            <a:r>
              <a:rPr lang="en-US" dirty="0">
                <a:latin typeface="Times New Roman" panose="02020603050405020304" pitchFamily="18" charset="0"/>
                <a:cs typeface="Times New Roman" panose="02020603050405020304" pitchFamily="18" charset="0"/>
              </a:rPr>
              <a:t> VR introduce a brand new VR methodology to the VR world</a:t>
            </a:r>
            <a:r>
              <a:rPr lang="lt-LT"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267683" y="530628"/>
            <a:ext cx="1790700" cy="1781175"/>
          </a:xfrm>
          <a:prstGeom prst="rect">
            <a:avLst/>
          </a:prstGeom>
        </p:spPr>
      </p:pic>
    </p:spTree>
    <p:extLst>
      <p:ext uri="{BB962C8B-B14F-4D97-AF65-F5344CB8AC3E}">
        <p14:creationId xmlns:p14="http://schemas.microsoft.com/office/powerpoint/2010/main" val="725616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err="1">
                <a:latin typeface="Times New Roman" panose="02020603050405020304" pitchFamily="18" charset="0"/>
                <a:cs typeface="Times New Roman" panose="02020603050405020304" pitchFamily="18" charset="0"/>
              </a:rPr>
              <a:t>InMind</a:t>
            </a:r>
            <a:r>
              <a:rPr lang="lt-LT" dirty="0">
                <a:latin typeface="Times New Roman" panose="02020603050405020304" pitchFamily="18" charset="0"/>
                <a:cs typeface="Times New Roman" panose="02020603050405020304" pitchFamily="18" charset="0"/>
              </a:rPr>
              <a:t> VR</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hlinkClick r:id="rId2"/>
              </a:rPr>
              <a:t>Description</a:t>
            </a: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InMind</a:t>
            </a:r>
            <a:r>
              <a:rPr lang="en-US" dirty="0">
                <a:latin typeface="Times New Roman" panose="02020603050405020304" pitchFamily="18" charset="0"/>
                <a:cs typeface="Times New Roman" panose="02020603050405020304" pitchFamily="18" charset="0"/>
              </a:rPr>
              <a:t> is a short adventure with arcade elements designed for the Windows Phone based VR. You are able to play with Cardboard viewer or without it (just tap and hold to switch modes). How to start video: </a:t>
            </a:r>
            <a:r>
              <a:rPr lang="en-US" dirty="0">
                <a:latin typeface="Times New Roman" panose="02020603050405020304" pitchFamily="18" charset="0"/>
                <a:cs typeface="Times New Roman" panose="02020603050405020304" pitchFamily="18" charset="0"/>
                <a:hlinkClick r:id="rId3"/>
              </a:rPr>
              <a:t>http://bit.do/inmind</a:t>
            </a:r>
            <a:r>
              <a:rPr lang="lt-LT"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This first demo allows the player to experience the journey into the patient's brains in search of the neurons that cause mental disorder. Submerge into the </a:t>
            </a:r>
            <a:r>
              <a:rPr lang="en-US" dirty="0" err="1">
                <a:latin typeface="Times New Roman" panose="02020603050405020304" pitchFamily="18" charset="0"/>
                <a:cs typeface="Times New Roman" panose="02020603050405020304" pitchFamily="18" charset="0"/>
              </a:rPr>
              <a:t>microworld</a:t>
            </a:r>
            <a:r>
              <a:rPr lang="en-US" dirty="0">
                <a:latin typeface="Times New Roman" panose="02020603050405020304" pitchFamily="18" charset="0"/>
                <a:cs typeface="Times New Roman" panose="02020603050405020304" pitchFamily="18" charset="0"/>
              </a:rPr>
              <a:t> and experience the miracles of the human mind. </a:t>
            </a:r>
          </a:p>
        </p:txBody>
      </p:sp>
      <p:pic>
        <p:nvPicPr>
          <p:cNvPr id="6146" name="Picture 2" descr="InMind V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56912" y="170656"/>
            <a:ext cx="17145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27401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err="1">
                <a:latin typeface="Times New Roman" panose="02020603050405020304" pitchFamily="18" charset="0"/>
              </a:rPr>
              <a:t>Roller</a:t>
            </a:r>
            <a:r>
              <a:rPr lang="lt-LT" dirty="0">
                <a:latin typeface="Times New Roman" panose="02020603050405020304" pitchFamily="18" charset="0"/>
              </a:rPr>
              <a:t> </a:t>
            </a:r>
            <a:r>
              <a:rPr lang="lt-LT" dirty="0" err="1">
                <a:latin typeface="Times New Roman" panose="02020603050405020304" pitchFamily="18" charset="0"/>
              </a:rPr>
              <a:t>Coaster</a:t>
            </a:r>
            <a:r>
              <a:rPr lang="lt-LT" dirty="0">
                <a:latin typeface="Times New Roman" panose="02020603050405020304" pitchFamily="18" charset="0"/>
              </a:rPr>
              <a:t> VR</a:t>
            </a:r>
            <a:endParaRPr lang="en-US" dirty="0">
              <a:latin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hlinkClick r:id="rId2"/>
              </a:rPr>
              <a:t>Description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Take a brake from pressure and stress by Riding on Roller Coaster in beautiful theme park near bank of river. This simulation is available in Virtual Reality as well as Simple Mode.</a:t>
            </a:r>
          </a:p>
          <a:p>
            <a:pPr marL="0" indent="0">
              <a:buNone/>
            </a:pPr>
            <a:r>
              <a:rPr lang="en-US" dirty="0">
                <a:latin typeface="Times New Roman" panose="02020603050405020304" pitchFamily="18" charset="0"/>
                <a:cs typeface="Times New Roman" panose="02020603050405020304" pitchFamily="18" charset="0"/>
              </a:rPr>
              <a:t>VR Crazy Roller Coaster Simulator is free Windows game in which you can enjoy ride on Roller Coaster. Realize yourself in a Train that is running on a Rolling track. Sometime you may even scare because you will really feel like a Roller Coaster Slide, Sharp turns and Slopes. You will also realize beautiful view of city from height.</a:t>
            </a:r>
          </a:p>
        </p:txBody>
      </p:sp>
      <p:pic>
        <p:nvPicPr>
          <p:cNvPr id="7170" name="Picture 2" descr="VR Crazy Real Roller Coaster Simulat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62847" y="170656"/>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84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rPr>
              <a:t>Aquarium VR</a:t>
            </a:r>
          </a:p>
        </p:txBody>
      </p:sp>
      <p:sp>
        <p:nvSpPr>
          <p:cNvPr id="3" name="Content Placeholder 2"/>
          <p:cNvSpPr>
            <a:spLocks noGrp="1"/>
          </p:cNvSpPr>
          <p:nvPr>
            <p:ph idx="1"/>
          </p:nvPr>
        </p:nvSpPr>
        <p:spPr/>
        <p:txBody>
          <a:bodyPr/>
          <a:lstStyle/>
          <a:p>
            <a:pPr marL="0" indent="0">
              <a:buNone/>
            </a:pPr>
            <a:r>
              <a:rPr lang="lt-LT" dirty="0">
                <a:latin typeface="Times New Roman" panose="02020603050405020304" pitchFamily="18" charset="0"/>
                <a:cs typeface="Times New Roman" panose="02020603050405020304" pitchFamily="18" charset="0"/>
                <a:hlinkClick r:id="rId2"/>
              </a:rPr>
              <a:t>Description</a:t>
            </a:r>
            <a:endParaRPr lang="lt-LT"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This interactive aquarium features sharks, clown fish and many more. Look deeper to learn more about the ethereal sea life in the pacific ocean.</a:t>
            </a:r>
          </a:p>
          <a:p>
            <a:pPr marL="0" indent="0">
              <a:buNone/>
            </a:pPr>
            <a:r>
              <a:rPr lang="en-US" dirty="0">
                <a:latin typeface="Times New Roman" panose="02020603050405020304" pitchFamily="18" charset="0"/>
                <a:cs typeface="Times New Roman" panose="02020603050405020304" pitchFamily="18" charset="0"/>
              </a:rPr>
              <a:t>To discover what type of fish are in our virtual reality aquarium, gaze at the specific fish to reveal their description.</a:t>
            </a:r>
          </a:p>
        </p:txBody>
      </p:sp>
      <p:pic>
        <p:nvPicPr>
          <p:cNvPr id="5" name="Picture 4"/>
          <p:cNvPicPr>
            <a:picLocks noChangeAspect="1"/>
          </p:cNvPicPr>
          <p:nvPr/>
        </p:nvPicPr>
        <p:blipFill>
          <a:blip r:embed="rId3"/>
          <a:stretch>
            <a:fillRect/>
          </a:stretch>
        </p:blipFill>
        <p:spPr>
          <a:xfrm>
            <a:off x="9236904" y="165893"/>
            <a:ext cx="1743075" cy="1724025"/>
          </a:xfrm>
          <a:prstGeom prst="rect">
            <a:avLst/>
          </a:prstGeom>
        </p:spPr>
      </p:pic>
    </p:spTree>
    <p:extLst>
      <p:ext uri="{BB962C8B-B14F-4D97-AF65-F5344CB8AC3E}">
        <p14:creationId xmlns:p14="http://schemas.microsoft.com/office/powerpoint/2010/main" val="3459396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a:latin typeface="Times New Roman" panose="02020603050405020304" pitchFamily="18" charset="0"/>
                <a:cs typeface="Times New Roman" panose="02020603050405020304" pitchFamily="18" charset="0"/>
              </a:rPr>
              <a:t>Exspedition</a:t>
            </a:r>
            <a:r>
              <a:rPr lang="lt-LT"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3797254"/>
          </a:xfrm>
        </p:spPr>
        <p:txBody>
          <a:bodyPr>
            <a:normAutofit fontScale="92500" lnSpcReduction="10000"/>
          </a:bodyPr>
          <a:lstStyle/>
          <a:p>
            <a:pPr marL="0" indent="0">
              <a:lnSpc>
                <a:spcPct val="120000"/>
              </a:lnSpc>
              <a:spcBef>
                <a:spcPts val="0"/>
              </a:spcBef>
              <a:buNone/>
            </a:pPr>
            <a:r>
              <a:rPr lang="lt-LT" dirty="0">
                <a:latin typeface="Times New Roman" panose="02020603050405020304" pitchFamily="18" charset="0"/>
                <a:cs typeface="Times New Roman" panose="02020603050405020304" pitchFamily="18" charset="0"/>
                <a:hlinkClick r:id="rId2"/>
              </a:rPr>
              <a:t>Description</a:t>
            </a:r>
            <a:endParaRPr lang="lt-LT"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Google Expeditions is a virtual reality teaching tool that lets you lead or join immersive virtual trips all over the world — get up close with historical landmarks, dive underwater with sharks, even visit outer space!</a:t>
            </a:r>
          </a:p>
          <a:p>
            <a:pPr marL="0" indent="0">
              <a:lnSpc>
                <a:spcPct val="120000"/>
              </a:lnSpc>
              <a:spcBef>
                <a:spcPts val="0"/>
              </a:spcBef>
              <a:buNone/>
            </a:pPr>
            <a:r>
              <a:rPr lang="en-US" dirty="0">
                <a:latin typeface="Times New Roman" panose="02020603050405020304" pitchFamily="18" charset="0"/>
                <a:cs typeface="Times New Roman" panose="02020603050405020304" pitchFamily="18" charset="0"/>
              </a:rPr>
              <a:t>Built for the classroom and small group use, Google Expeditions allows a teacher acting as a “guide” to lead classroom-sized groups of “explorers” through collections of 360° and 3D images while pointing out interesting sights along the way.</a:t>
            </a:r>
          </a:p>
        </p:txBody>
      </p:sp>
      <p:pic>
        <p:nvPicPr>
          <p:cNvPr id="5" name="Picture 4"/>
          <p:cNvPicPr>
            <a:picLocks noChangeAspect="1"/>
          </p:cNvPicPr>
          <p:nvPr/>
        </p:nvPicPr>
        <p:blipFill>
          <a:blip r:embed="rId3"/>
          <a:stretch>
            <a:fillRect/>
          </a:stretch>
        </p:blipFill>
        <p:spPr>
          <a:xfrm>
            <a:off x="8891871" y="94456"/>
            <a:ext cx="1914525" cy="1866900"/>
          </a:xfrm>
          <a:prstGeom prst="rect">
            <a:avLst/>
          </a:prstGeom>
        </p:spPr>
      </p:pic>
    </p:spTree>
    <p:extLst>
      <p:ext uri="{BB962C8B-B14F-4D97-AF65-F5344CB8AC3E}">
        <p14:creationId xmlns:p14="http://schemas.microsoft.com/office/powerpoint/2010/main" val="79477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981201" y="273051"/>
            <a:ext cx="8228013" cy="1146175"/>
          </a:xfrm>
        </p:spPr>
        <p:txBody>
          <a:bodyPr vert="horz" lIns="91440" tIns="35203" rIns="91440" bIns="45720" rtlCol="0" anchor="ctr">
            <a:normAutofit/>
          </a:bodyPr>
          <a:lstStyle/>
          <a:p>
            <a:endParaRPr lang="en-US" dirty="0">
              <a:latin typeface="Times New Roman" panose="02020603050405020304" pitchFamily="18" charset="0"/>
              <a:ea typeface="ＭＳ Ｐゴシック" pitchFamily="34" charset="-128"/>
              <a:cs typeface="Times New Roman" panose="02020603050405020304" pitchFamily="18" charset="0"/>
            </a:endParaRPr>
          </a:p>
        </p:txBody>
      </p:sp>
      <p:sp>
        <p:nvSpPr>
          <p:cNvPr id="9219" name="Rectangle 2"/>
          <p:cNvSpPr>
            <a:spLocks noChangeArrowheads="1"/>
          </p:cNvSpPr>
          <p:nvPr/>
        </p:nvSpPr>
        <p:spPr bwMode="auto">
          <a:xfrm>
            <a:off x="2189163" y="508001"/>
            <a:ext cx="7156450" cy="5294313"/>
          </a:xfrm>
          <a:prstGeom prst="rect">
            <a:avLst/>
          </a:prstGeom>
          <a:blipFill dpi="0" rotWithShape="0">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81639" tIns="55221" rIns="81639" bIns="40820" anchor="ctr" anchorCtr="1"/>
          <a:lstStyle/>
          <a:p>
            <a:pPr algn="ctr">
              <a:tabLst>
                <a:tab pos="655638" algn="l"/>
                <a:tab pos="1312863" algn="l"/>
                <a:tab pos="1968500" algn="l"/>
                <a:tab pos="2625725" algn="l"/>
                <a:tab pos="3282950" algn="l"/>
                <a:tab pos="3938588" algn="l"/>
                <a:tab pos="4595813" algn="l"/>
                <a:tab pos="5253038" algn="l"/>
                <a:tab pos="5908675" algn="l"/>
                <a:tab pos="6565900" algn="l"/>
                <a:tab pos="7223125" algn="l"/>
                <a:tab pos="7878763" algn="l"/>
                <a:tab pos="8535988" algn="l"/>
              </a:tabLst>
            </a:pPr>
            <a:r>
              <a:rPr lang="en-GB" dirty="0">
                <a:solidFill>
                  <a:srgbClr val="000000"/>
                </a:solidFill>
                <a:latin typeface="Times New Roman" panose="02020603050405020304" pitchFamily="18" charset="0"/>
                <a:ea typeface="Microsoft YaHei" pitchFamily="34" charset="-122"/>
                <a:cs typeface="Times New Roman" panose="02020603050405020304" pitchFamily="18" charset="0"/>
              </a:rPr>
              <a:t>t</a:t>
            </a:r>
          </a:p>
        </p:txBody>
      </p:sp>
      <p:sp>
        <p:nvSpPr>
          <p:cNvPr id="24579" name="Text Box 3"/>
          <p:cNvSpPr txBox="1">
            <a:spLocks noChangeArrowheads="1"/>
          </p:cNvSpPr>
          <p:nvPr/>
        </p:nvSpPr>
        <p:spPr bwMode="auto">
          <a:xfrm>
            <a:off x="1916113" y="1558925"/>
            <a:ext cx="2743200" cy="596900"/>
          </a:xfrm>
          <a:prstGeom prst="rect">
            <a:avLst/>
          </a:prstGeom>
          <a:noFill/>
          <a:ln w="9525" cap="flat">
            <a:noFill/>
            <a:round/>
            <a:headEnd/>
            <a:tailEnd/>
          </a:ln>
          <a:effectLst/>
        </p:spPr>
        <p:txBody>
          <a:bodyPr lIns="81639" tIns="72822" rIns="81639" bIns="40820"/>
          <a:lstStyle/>
          <a:p>
            <a:pPr>
              <a:tabLst>
                <a:tab pos="656650" algn="l"/>
                <a:tab pos="1313299" algn="l"/>
                <a:tab pos="1969949" algn="l"/>
                <a:tab pos="2626599" algn="l"/>
              </a:tabLst>
              <a:defRPr/>
            </a:pPr>
            <a:r>
              <a:rPr lang="en-GB" sz="3600" b="1" dirty="0">
                <a:solidFill>
                  <a:srgbClr val="000000"/>
                </a:solidFill>
                <a:effectLst>
                  <a:outerShdw blurRad="38100" dist="38100" dir="2700000" algn="tl">
                    <a:srgbClr val="C0C0C0"/>
                  </a:outerShdw>
                </a:effectLst>
                <a:latin typeface="Times New Roman" panose="02020603050405020304" pitchFamily="18" charset="0"/>
                <a:ea typeface="Microsoft YaHei" charset="0"/>
                <a:cs typeface="Times New Roman" panose="02020603050405020304" pitchFamily="18" charset="0"/>
              </a:rPr>
              <a:t>Blooms</a:t>
            </a:r>
            <a:r>
              <a:rPr lang="en-GB" sz="3600" dirty="0">
                <a:solidFill>
                  <a:srgbClr val="000000"/>
                </a:solidFill>
                <a:latin typeface="Times New Roman" panose="02020603050405020304" pitchFamily="18" charset="0"/>
                <a:ea typeface="Microsoft YaHei" charset="0"/>
                <a:cs typeface="Times New Roman" panose="02020603050405020304" pitchFamily="18" charset="0"/>
              </a:rPr>
              <a:t> </a:t>
            </a:r>
          </a:p>
        </p:txBody>
      </p:sp>
      <p:sp>
        <p:nvSpPr>
          <p:cNvPr id="24580" name="Text Box 4"/>
          <p:cNvSpPr txBox="1">
            <a:spLocks noChangeArrowheads="1"/>
          </p:cNvSpPr>
          <p:nvPr/>
        </p:nvSpPr>
        <p:spPr bwMode="auto">
          <a:xfrm>
            <a:off x="7793039" y="1568451"/>
            <a:ext cx="2428875" cy="595313"/>
          </a:xfrm>
          <a:prstGeom prst="rect">
            <a:avLst/>
          </a:prstGeom>
          <a:noFill/>
          <a:ln w="9525" cap="flat">
            <a:noFill/>
            <a:round/>
            <a:headEnd/>
            <a:tailEnd/>
          </a:ln>
          <a:effectLst/>
        </p:spPr>
        <p:txBody>
          <a:bodyPr wrap="none" lIns="81639" tIns="72822" rIns="81639" bIns="40820"/>
          <a:lstStyle/>
          <a:p>
            <a:pPr>
              <a:tabLst>
                <a:tab pos="656650" algn="l"/>
                <a:tab pos="1313299" algn="l"/>
                <a:tab pos="1969949" algn="l"/>
              </a:tabLst>
              <a:defRPr/>
            </a:pPr>
            <a:r>
              <a:rPr lang="en-GB" sz="3600" b="1" dirty="0">
                <a:solidFill>
                  <a:srgbClr val="000000"/>
                </a:solidFill>
                <a:effectLst>
                  <a:outerShdw blurRad="38100" dist="38100" dir="2700000" algn="tl">
                    <a:srgbClr val="C0C0C0"/>
                  </a:outerShdw>
                </a:effectLst>
                <a:latin typeface="Times New Roman" panose="02020603050405020304" pitchFamily="18" charset="0"/>
                <a:ea typeface="Microsoft YaHei" charset="0"/>
                <a:cs typeface="Times New Roman" panose="02020603050405020304" pitchFamily="18" charset="0"/>
              </a:rPr>
              <a:t>Taxonomy</a:t>
            </a:r>
          </a:p>
        </p:txBody>
      </p:sp>
    </p:spTree>
    <p:extLst>
      <p:ext uri="{BB962C8B-B14F-4D97-AF65-F5344CB8AC3E}">
        <p14:creationId xmlns:p14="http://schemas.microsoft.com/office/powerpoint/2010/main" val="39625566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More than apps, experiences</a:t>
            </a:r>
          </a:p>
        </p:txBody>
      </p:sp>
      <p:sp>
        <p:nvSpPr>
          <p:cNvPr id="3" name="Conten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Whether you want to float on a lazy river, play pong in space, or stand on stage with a legend, Cardboard has hundreds of immersive experiences to choose from.</a:t>
            </a:r>
          </a:p>
          <a:p>
            <a:pPr marL="0" indent="0">
              <a:buNone/>
            </a:pPr>
            <a:r>
              <a:rPr lang="en-US" cap="all" dirty="0">
                <a:latin typeface="Times New Roman" panose="02020603050405020304" pitchFamily="18" charset="0"/>
                <a:cs typeface="Times New Roman" panose="02020603050405020304" pitchFamily="18" charset="0"/>
                <a:hlinkClick r:id="rId2"/>
              </a:rPr>
              <a:t>GOOGLE PLAY STORE</a:t>
            </a:r>
            <a:endParaRPr lang="lt-LT" cap="all" dirty="0">
              <a:latin typeface="Times New Roman" panose="02020603050405020304" pitchFamily="18" charset="0"/>
              <a:cs typeface="Times New Roman" panose="02020603050405020304" pitchFamily="18" charset="0"/>
            </a:endParaRPr>
          </a:p>
          <a:p>
            <a:pPr marL="0" indent="0">
              <a:buNone/>
            </a:pPr>
            <a:endParaRPr lang="lt-LT" cap="all"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3"/>
              </a:rPr>
              <a:t>How to make your own Google Cardboard headset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24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a:bodyPr>
          <a:lstStyle/>
          <a:p>
            <a:pPr eaLnBrk="1" hangingPunct="1"/>
            <a:r>
              <a:rPr lang="lt-LT" altLang="lt-LT" b="1" i="1" dirty="0" err="1">
                <a:latin typeface="Times New Roman" panose="02020603050405020304" pitchFamily="18" charset="0"/>
                <a:cs typeface="Times New Roman" panose="02020603050405020304" pitchFamily="18" charset="0"/>
              </a:rPr>
              <a:t>And</a:t>
            </a:r>
            <a:r>
              <a:rPr lang="lt-LT" altLang="lt-LT" b="1" i="1" dirty="0">
                <a:latin typeface="Times New Roman" panose="02020603050405020304" pitchFamily="18" charset="0"/>
                <a:cs typeface="Times New Roman" panose="02020603050405020304" pitchFamily="18" charset="0"/>
              </a:rPr>
              <a:t> </a:t>
            </a:r>
            <a:r>
              <a:rPr lang="lt-LT" altLang="lt-LT" b="1" i="1" dirty="0" err="1">
                <a:latin typeface="Times New Roman" panose="02020603050405020304" pitchFamily="18" charset="0"/>
                <a:cs typeface="Times New Roman" panose="02020603050405020304" pitchFamily="18" charset="0"/>
              </a:rPr>
              <a:t>more</a:t>
            </a:r>
            <a:r>
              <a:rPr lang="lt-LT" altLang="lt-LT" b="1" dirty="0">
                <a:latin typeface="Times New Roman" panose="02020603050405020304" pitchFamily="18" charset="0"/>
                <a:cs typeface="Times New Roman" panose="02020603050405020304" pitchFamily="18" charset="0"/>
              </a:rPr>
              <a:t>... </a:t>
            </a:r>
            <a:r>
              <a:rPr lang="lt-LT" altLang="lt-LT" b="1" dirty="0" err="1">
                <a:latin typeface="Times New Roman" panose="02020603050405020304" pitchFamily="18" charset="0"/>
                <a:cs typeface="Times New Roman" panose="02020603050405020304" pitchFamily="18" charset="0"/>
              </a:rPr>
              <a:t>Create</a:t>
            </a:r>
            <a:r>
              <a:rPr lang="lt-LT" altLang="lt-LT" b="1" dirty="0">
                <a:latin typeface="Times New Roman" panose="02020603050405020304" pitchFamily="18" charset="0"/>
                <a:cs typeface="Times New Roman" panose="02020603050405020304" pitchFamily="18" charset="0"/>
              </a:rPr>
              <a:t> QR </a:t>
            </a:r>
            <a:r>
              <a:rPr lang="lt-LT" altLang="lt-LT" b="1" dirty="0" err="1">
                <a:latin typeface="Times New Roman" panose="02020603050405020304" pitchFamily="18" charset="0"/>
                <a:cs typeface="Times New Roman" panose="02020603050405020304" pitchFamily="18" charset="0"/>
              </a:rPr>
              <a:t>Code</a:t>
            </a:r>
            <a:endParaRPr lang="en-US" altLang="lt-LT" b="1" dirty="0">
              <a:latin typeface="Times New Roman" panose="02020603050405020304" pitchFamily="18" charset="0"/>
              <a:cs typeface="Times New Roman" panose="02020603050405020304" pitchFamily="18" charset="0"/>
            </a:endParaRPr>
          </a:p>
        </p:txBody>
      </p:sp>
      <p:sp>
        <p:nvSpPr>
          <p:cNvPr id="74755" name="Content Placeholder 2"/>
          <p:cNvSpPr>
            <a:spLocks noGrp="1"/>
          </p:cNvSpPr>
          <p:nvPr>
            <p:ph idx="1"/>
          </p:nvPr>
        </p:nvSpPr>
        <p:spPr/>
        <p:txBody>
          <a:bodyPr/>
          <a:lstStyle/>
          <a:p>
            <a:pPr algn="ctr" eaLnBrk="1" hangingPunct="1">
              <a:buFontTx/>
              <a:buNone/>
            </a:pPr>
            <a:r>
              <a:rPr lang="lt-LT" altLang="lt-LT" dirty="0" err="1">
                <a:latin typeface="Times New Roman" panose="02020603050405020304" pitchFamily="18" charset="0"/>
                <a:cs typeface="Times New Roman" panose="02020603050405020304" pitchFamily="18" charset="0"/>
              </a:rPr>
              <a:t>Create</a:t>
            </a:r>
            <a:r>
              <a:rPr lang="lt-LT" altLang="lt-LT" dirty="0">
                <a:latin typeface="Times New Roman" panose="02020603050405020304" pitchFamily="18" charset="0"/>
                <a:cs typeface="Times New Roman" panose="02020603050405020304" pitchFamily="18" charset="0"/>
              </a:rPr>
              <a:t> QR </a:t>
            </a:r>
            <a:r>
              <a:rPr lang="lt-LT" altLang="lt-LT" dirty="0" err="1">
                <a:latin typeface="Times New Roman" panose="02020603050405020304" pitchFamily="18" charset="0"/>
                <a:cs typeface="Times New Roman" panose="02020603050405020304" pitchFamily="18" charset="0"/>
              </a:rPr>
              <a:t>Code</a:t>
            </a:r>
            <a:r>
              <a:rPr lang="lt-LT" altLang="lt-LT" dirty="0">
                <a:latin typeface="Times New Roman" panose="02020603050405020304" pitchFamily="18" charset="0"/>
                <a:cs typeface="Times New Roman" panose="02020603050405020304" pitchFamily="18" charset="0"/>
              </a:rPr>
              <a:t>: </a:t>
            </a:r>
            <a:r>
              <a:rPr lang="lt-LT" altLang="lt-LT" dirty="0">
                <a:latin typeface="Times New Roman" panose="02020603050405020304" pitchFamily="18" charset="0"/>
                <a:cs typeface="Times New Roman" panose="02020603050405020304" pitchFamily="18" charset="0"/>
                <a:hlinkClick r:id="rId2"/>
              </a:rPr>
              <a:t>http://createqrcode.appspot.com/</a:t>
            </a:r>
            <a:r>
              <a:rPr lang="lt-LT" altLang="lt-LT" dirty="0">
                <a:latin typeface="Times New Roman" panose="02020603050405020304" pitchFamily="18" charset="0"/>
                <a:cs typeface="Times New Roman" panose="02020603050405020304" pitchFamily="18" charset="0"/>
              </a:rPr>
              <a:t> </a:t>
            </a:r>
          </a:p>
          <a:p>
            <a:pPr algn="ctr" eaLnBrk="1" hangingPunct="1">
              <a:buFontTx/>
              <a:buNone/>
            </a:pPr>
            <a:r>
              <a:rPr lang="lt-LT" altLang="lt-LT" dirty="0" err="1">
                <a:latin typeface="Times New Roman" panose="02020603050405020304" pitchFamily="18" charset="0"/>
                <a:cs typeface="Times New Roman" panose="02020603050405020304" pitchFamily="18" charset="0"/>
              </a:rPr>
              <a:t>Read</a:t>
            </a:r>
            <a:r>
              <a:rPr lang="lt-LT" altLang="lt-LT" dirty="0">
                <a:latin typeface="Times New Roman" panose="02020603050405020304" pitchFamily="18" charset="0"/>
                <a:cs typeface="Times New Roman" panose="02020603050405020304" pitchFamily="18" charset="0"/>
              </a:rPr>
              <a:t> QR </a:t>
            </a:r>
            <a:r>
              <a:rPr lang="lt-LT" altLang="lt-LT" dirty="0" err="1">
                <a:latin typeface="Times New Roman" panose="02020603050405020304" pitchFamily="18" charset="0"/>
                <a:cs typeface="Times New Roman" panose="02020603050405020304" pitchFamily="18" charset="0"/>
              </a:rPr>
              <a:t>Code</a:t>
            </a:r>
            <a:r>
              <a:rPr lang="lt-LT" altLang="lt-LT" dirty="0">
                <a:latin typeface="Times New Roman" panose="02020603050405020304" pitchFamily="18" charset="0"/>
                <a:cs typeface="Times New Roman" panose="02020603050405020304" pitchFamily="18" charset="0"/>
              </a:rPr>
              <a:t>: </a:t>
            </a:r>
            <a:r>
              <a:rPr lang="lt-LT" altLang="lt-LT" b="1" dirty="0" err="1">
                <a:solidFill>
                  <a:srgbClr val="0070C0"/>
                </a:solidFill>
                <a:latin typeface="Times New Roman" panose="02020603050405020304" pitchFamily="18" charset="0"/>
                <a:cs typeface="Times New Roman" panose="02020603050405020304" pitchFamily="18" charset="0"/>
              </a:rPr>
              <a:t>ScanLife</a:t>
            </a:r>
            <a:r>
              <a:rPr lang="lt-LT" altLang="lt-LT" dirty="0">
                <a:latin typeface="Times New Roman" panose="02020603050405020304" pitchFamily="18" charset="0"/>
                <a:cs typeface="Times New Roman" panose="02020603050405020304" pitchFamily="18" charset="0"/>
              </a:rPr>
              <a:t> </a:t>
            </a:r>
          </a:p>
          <a:p>
            <a:pPr algn="r" eaLnBrk="1" hangingPunct="1">
              <a:buFontTx/>
              <a:buNone/>
            </a:pPr>
            <a:r>
              <a:rPr lang="lt-LT" altLang="lt-LT" dirty="0">
                <a:latin typeface="Times New Roman" panose="02020603050405020304" pitchFamily="18" charset="0"/>
                <a:cs typeface="Times New Roman" panose="02020603050405020304" pitchFamily="18" charset="0"/>
              </a:rPr>
              <a:t> </a:t>
            </a:r>
            <a:endParaRPr lang="en-US" altLang="lt-LT"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1249C0D2-E49D-4229-928C-370F65D70F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0378" y="2964582"/>
            <a:ext cx="2886481" cy="2772074"/>
          </a:xfrm>
          <a:prstGeom prst="rect">
            <a:avLst/>
          </a:prstGeom>
          <a:ln>
            <a:noFill/>
          </a:ln>
          <a:effectLst>
            <a:outerShdw blurRad="292100" dist="139700" dir="2700000" algn="tl" rotWithShape="0">
              <a:srgbClr val="333333">
                <a:alpha val="65000"/>
              </a:srgbClr>
            </a:outerShdw>
          </a:effectLst>
        </p:spPr>
      </p:pic>
      <p:pic>
        <p:nvPicPr>
          <p:cNvPr id="9" name="Picture 2" descr="QR Code">
            <a:extLst>
              <a:ext uri="{FF2B5EF4-FFF2-40B4-BE49-F238E27FC236}">
                <a16:creationId xmlns:a16="http://schemas.microsoft.com/office/drawing/2014/main" xmlns="" id="{F7C82715-021E-47DD-8550-2B18DEE3E55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7749" y="2761839"/>
            <a:ext cx="3118251" cy="311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903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32EB2-2CB4-4093-B935-D352C7A107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Top </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B219DBD-1038-43BE-AF86-7385F1935886}"/>
              </a:ext>
            </a:extLst>
          </p:cNvPr>
          <p:cNvSpPr>
            <a:spLocks noGrp="1"/>
          </p:cNvSpPr>
          <p:nvPr>
            <p:ph idx="1"/>
          </p:nvPr>
        </p:nvSpPr>
        <p:spPr>
          <a:xfrm>
            <a:off x="203200" y="1825625"/>
            <a:ext cx="2584450" cy="4351338"/>
          </a:xfrm>
        </p:spPr>
        <p:txBody>
          <a:bodyPr>
            <a:normAutofit fontScale="92500"/>
          </a:bodyPr>
          <a:lstStyle/>
          <a:p>
            <a:r>
              <a:rPr lang="en-GB" dirty="0">
                <a:latin typeface="Times New Roman" panose="02020603050405020304" pitchFamily="18" charset="0"/>
                <a:cs typeface="Times New Roman" panose="02020603050405020304" pitchFamily="18" charset="0"/>
                <a:hlinkClick r:id="rId2"/>
              </a:rPr>
              <a:t>10 best education apps for Android</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hlinkClick r:id="rId3"/>
              </a:rPr>
              <a:t>The 25 Best Educational Apps for iPhone and Android</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hlinkClick r:id="rId4"/>
              </a:rPr>
              <a:t>50 Of The Best Teaching &amp; Learning Apps For 2016 </a:t>
            </a:r>
            <a:endParaRPr lang="en-GB" dirty="0">
              <a:latin typeface="Times New Roman" panose="02020603050405020304" pitchFamily="18" charset="0"/>
              <a:cs typeface="Times New Roman" panose="02020603050405020304" pitchFamily="18" charset="0"/>
            </a:endParaRPr>
          </a:p>
        </p:txBody>
      </p:sp>
      <p:pic>
        <p:nvPicPr>
          <p:cNvPr id="7170" name="Picture 2" descr="best-teaching-learning-apps-2016c">
            <a:extLst>
              <a:ext uri="{FF2B5EF4-FFF2-40B4-BE49-F238E27FC236}">
                <a16:creationId xmlns:a16="http://schemas.microsoft.com/office/drawing/2014/main" xmlns="" id="{214B208B-3C1A-4687-9E27-938F99BE4DA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87650" y="207963"/>
            <a:ext cx="8413750" cy="631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34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88F1F-C452-44AC-A0C3-91D027B57E8D}"/>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The task:</a:t>
            </a:r>
          </a:p>
        </p:txBody>
      </p:sp>
      <p:sp>
        <p:nvSpPr>
          <p:cNvPr id="3" name="Content Placeholder 2">
            <a:extLst>
              <a:ext uri="{FF2B5EF4-FFF2-40B4-BE49-F238E27FC236}">
                <a16:creationId xmlns:a16="http://schemas.microsoft.com/office/drawing/2014/main" xmlns="" id="{3C4C4812-8E6E-4288-83AB-FE586A67043E}"/>
              </a:ext>
            </a:extLst>
          </p:cNvPr>
          <p:cNvSpPr>
            <a:spLocks noGrp="1"/>
          </p:cNvSpPr>
          <p:nvPr>
            <p:ph idx="1"/>
          </p:nvPr>
        </p:nvSpPr>
        <p:spPr>
          <a:xfrm>
            <a:off x="374976" y="1690688"/>
            <a:ext cx="7735111" cy="4351338"/>
          </a:xfrm>
        </p:spPr>
        <p:txBody>
          <a:bodyPr/>
          <a:lstStyle/>
          <a:p>
            <a:r>
              <a:rPr lang="en-GB" dirty="0">
                <a:latin typeface="Times New Roman" panose="02020603050405020304" pitchFamily="18" charset="0"/>
                <a:cs typeface="Times New Roman" panose="02020603050405020304" pitchFamily="18" charset="0"/>
              </a:rPr>
              <a:t>Find the app (VR / augmented reality / 3D or 4D</a:t>
            </a:r>
          </a:p>
          <a:p>
            <a:r>
              <a:rPr lang="en-GB" dirty="0">
                <a:latin typeface="Times New Roman" panose="02020603050405020304" pitchFamily="18" charset="0"/>
                <a:cs typeface="Times New Roman" panose="02020603050405020304" pitchFamily="18" charset="0"/>
              </a:rPr>
              <a:t>Try</a:t>
            </a:r>
            <a:r>
              <a:rPr lang="lt-LT"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it </a:t>
            </a:r>
            <a:r>
              <a:rPr lang="lt-LT" dirty="0" err="1">
                <a:latin typeface="Times New Roman" panose="02020603050405020304" pitchFamily="18" charset="0"/>
                <a:cs typeface="Times New Roman" panose="02020603050405020304" pitchFamily="18" charset="0"/>
              </a:rPr>
              <a:t>out</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Present</a:t>
            </a:r>
            <a:r>
              <a:rPr lang="lt-LT"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 app </a:t>
            </a:r>
            <a:r>
              <a:rPr lang="lt-LT" dirty="0">
                <a:latin typeface="Times New Roman" panose="02020603050405020304" pitchFamily="18" charset="0"/>
                <a:cs typeface="Times New Roman" panose="02020603050405020304" pitchFamily="18" charset="0"/>
              </a:rPr>
              <a:t>f</a:t>
            </a:r>
            <a:r>
              <a:rPr lang="en-GB" dirty="0" err="1">
                <a:latin typeface="Times New Roman" panose="02020603050405020304" pitchFamily="18" charset="0"/>
                <a:cs typeface="Times New Roman" panose="02020603050405020304" pitchFamily="18" charset="0"/>
              </a:rPr>
              <a:t>eatures</a:t>
            </a:r>
            <a:r>
              <a:rPr lang="en-GB" dirty="0">
                <a:latin typeface="Times New Roman" panose="02020603050405020304" pitchFamily="18" charset="0"/>
                <a:cs typeface="Times New Roman" panose="02020603050405020304" pitchFamily="18" charset="0"/>
              </a:rPr>
              <a:t> to the colleagues</a:t>
            </a:r>
          </a:p>
        </p:txBody>
      </p:sp>
      <p:pic>
        <p:nvPicPr>
          <p:cNvPr id="4" name="Picture 3">
            <a:extLst>
              <a:ext uri="{FF2B5EF4-FFF2-40B4-BE49-F238E27FC236}">
                <a16:creationId xmlns:a16="http://schemas.microsoft.com/office/drawing/2014/main" xmlns="" id="{AE8C88C2-7CC1-469B-B67D-98462D8A9CDC}"/>
              </a:ext>
            </a:extLst>
          </p:cNvPr>
          <p:cNvPicPr>
            <a:picLocks noChangeAspect="1"/>
          </p:cNvPicPr>
          <p:nvPr/>
        </p:nvPicPr>
        <p:blipFill>
          <a:blip r:embed="rId2"/>
          <a:stretch>
            <a:fillRect/>
          </a:stretch>
        </p:blipFill>
        <p:spPr>
          <a:xfrm>
            <a:off x="8345060" y="755202"/>
            <a:ext cx="2310502" cy="713242"/>
          </a:xfrm>
          <a:prstGeom prst="rect">
            <a:avLst/>
          </a:prstGeom>
        </p:spPr>
      </p:pic>
      <p:pic>
        <p:nvPicPr>
          <p:cNvPr id="3074" name="Picture 2" descr="http://skillnetgroup.co.uk/uploads/images/TryItOut.jpg">
            <a:extLst>
              <a:ext uri="{FF2B5EF4-FFF2-40B4-BE49-F238E27FC236}">
                <a16:creationId xmlns:a16="http://schemas.microsoft.com/office/drawing/2014/main" xmlns="" id="{35DC8005-19D5-4185-83AA-AD8DB2CF5F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74543" y="1756134"/>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ps.govst.edu/projects/acelestin/images/classroom-future.jpg">
            <a:extLst>
              <a:ext uri="{FF2B5EF4-FFF2-40B4-BE49-F238E27FC236}">
                <a16:creationId xmlns:a16="http://schemas.microsoft.com/office/drawing/2014/main" xmlns="" id="{50BCD41A-C602-436F-B023-4003566711E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64868" y="3813534"/>
            <a:ext cx="3176337" cy="243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806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latin typeface="Times New Roman" pitchFamily="18" charset="0"/>
                <a:cs typeface="Times New Roman" pitchFamily="18" charset="0"/>
              </a:rPr>
              <a:t>Educational Simulations</a:t>
            </a:r>
            <a:endParaRPr lang="el-GR" dirty="0">
              <a:latin typeface="Times New Roman" pitchFamily="18" charset="0"/>
              <a:cs typeface="Times New Roman" pitchFamily="18" charset="0"/>
            </a:endParaRPr>
          </a:p>
        </p:txBody>
      </p:sp>
      <p:sp>
        <p:nvSpPr>
          <p:cNvPr id="20483" name="Rectangle 3"/>
          <p:cNvSpPr>
            <a:spLocks noGrp="1" noChangeArrowheads="1"/>
          </p:cNvSpPr>
          <p:nvPr>
            <p:ph type="body" idx="1"/>
          </p:nvPr>
        </p:nvSpPr>
        <p:spPr/>
        <p:txBody>
          <a:bodyPr/>
          <a:lstStyle/>
          <a:p>
            <a:pPr>
              <a:buFontTx/>
              <a:buNone/>
            </a:pPr>
            <a:r>
              <a:rPr lang="en-US" b="1" dirty="0">
                <a:latin typeface="Times New Roman" pitchFamily="18" charset="0"/>
                <a:cs typeface="Times New Roman" pitchFamily="18" charset="0"/>
              </a:rPr>
              <a:t>   </a:t>
            </a:r>
            <a:r>
              <a:rPr lang="el-GR" b="1" dirty="0">
                <a:latin typeface="Times New Roman" pitchFamily="18" charset="0"/>
                <a:cs typeface="Times New Roman" pitchFamily="18" charset="0"/>
              </a:rPr>
              <a:t>Educational simulations</a:t>
            </a:r>
            <a:r>
              <a:rPr lang="el-GR" dirty="0">
                <a:latin typeface="Times New Roman" pitchFamily="18" charset="0"/>
                <a:cs typeface="Times New Roman" pitchFamily="18" charset="0"/>
              </a:rPr>
              <a:t> use rigorously structured scenarios with highly</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refined set of rules,</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challenges, and strategies which are carefully designed to develop specific competencies that can be</a:t>
            </a:r>
            <a:r>
              <a:rPr lang="en-US" dirty="0">
                <a:latin typeface="Times New Roman" pitchFamily="18" charset="0"/>
                <a:cs typeface="Times New Roman" pitchFamily="18" charset="0"/>
              </a:rPr>
              <a:t> </a:t>
            </a:r>
            <a:r>
              <a:rPr lang="el-GR" dirty="0">
                <a:latin typeface="Times New Roman" pitchFamily="18" charset="0"/>
                <a:cs typeface="Times New Roman" pitchFamily="18" charset="0"/>
              </a:rPr>
              <a:t>directly transferred into the real world.</a:t>
            </a: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Driving Simulation Games</a:t>
            </a:r>
          </a:p>
          <a:p>
            <a:pPr>
              <a:buFontTx/>
              <a:buNone/>
            </a:pPr>
            <a:endParaRPr lang="el-GR" dirty="0">
              <a:latin typeface="Times New Roman" pitchFamily="18" charset="0"/>
              <a:cs typeface="Times New Roman" pitchFamily="18" charset="0"/>
            </a:endParaRPr>
          </a:p>
        </p:txBody>
      </p:sp>
      <p:pic>
        <p:nvPicPr>
          <p:cNvPr id="20485" name="Picture 5" descr="https://encrypted-tbn0.google.com/images?q=tbn:ANd9GcRlKCdpkAMrkTjXUiZc6v507uq88-MLRgMO3yznOqFxX-wusbv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15201" y="4114800"/>
            <a:ext cx="2847975"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6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CD0F9-FBF5-4694-A139-903A3631BA6D}"/>
              </a:ext>
            </a:extLst>
          </p:cNvPr>
          <p:cNvSpPr>
            <a:spLocks noGrp="1"/>
          </p:cNvSpPr>
          <p:nvPr>
            <p:ph type="title"/>
          </p:nvPr>
        </p:nvSpPr>
        <p:spPr/>
        <p:txBody>
          <a:bodyPr/>
          <a:lstStyle/>
          <a:p>
            <a:r>
              <a:rPr lang="lt-LT" dirty="0" err="1">
                <a:latin typeface="Times New Roman" panose="02020603050405020304" pitchFamily="18" charset="0"/>
                <a:cs typeface="Times New Roman" panose="02020603050405020304" pitchFamily="18" charset="0"/>
              </a:rPr>
              <a:t>More</a:t>
            </a:r>
            <a:r>
              <a:rPr lang="lt-L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pic>
        <p:nvPicPr>
          <p:cNvPr id="4098" name="Picture 10">
            <a:extLst>
              <a:ext uri="{FF2B5EF4-FFF2-40B4-BE49-F238E27FC236}">
                <a16:creationId xmlns:a16="http://schemas.microsoft.com/office/drawing/2014/main" xmlns="" id="{547DC4E8-704B-4BDD-8625-7D0EBA12DA1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2322" y="1690688"/>
            <a:ext cx="2698124" cy="858494"/>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31" descr="http://c4lpt.co.uk/top100tools/wp-content/uploads/2017/09/hemingway-300x67.png">
            <a:extLst>
              <a:ext uri="{FF2B5EF4-FFF2-40B4-BE49-F238E27FC236}">
                <a16:creationId xmlns:a16="http://schemas.microsoft.com/office/drawing/2014/main" xmlns="" id="{D1D277E6-07BF-49C1-897F-E33755D58A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0565" y="2838450"/>
            <a:ext cx="2731576" cy="6118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xmlns="" id="{CE8CF371-5959-4FA0-9262-9479B670DAFB}"/>
              </a:ext>
            </a:extLst>
          </p:cNvPr>
          <p:cNvSpPr>
            <a:spLocks noChangeArrowheads="1"/>
          </p:cNvSpPr>
          <p:nvPr/>
        </p:nvSpPr>
        <p:spPr bwMode="auto">
          <a:xfrm>
            <a:off x="838200" y="4308818"/>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lt-LT"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xmlns="" id="{A9AB555E-F7E8-45C3-8638-5C1B1BC947CF}"/>
              </a:ext>
            </a:extLst>
          </p:cNvPr>
          <p:cNvSpPr/>
          <p:nvPr/>
        </p:nvSpPr>
        <p:spPr>
          <a:xfrm>
            <a:off x="4154905" y="1423761"/>
            <a:ext cx="6096000" cy="1200329"/>
          </a:xfrm>
          <a:prstGeom prst="rect">
            <a:avLst/>
          </a:prstGeom>
        </p:spPr>
        <p:txBody>
          <a:bodyPr>
            <a:spAutoFit/>
          </a:bodyPr>
          <a:lstStyle/>
          <a:p>
            <a:pPr>
              <a:spcAft>
                <a:spcPts val="0"/>
              </a:spcAft>
            </a:pPr>
            <a:r>
              <a:rPr lang="lt-LT"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https://www.grammarly.com/</a:t>
            </a:r>
            <a:endParaRPr lang="en-GB" sz="36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lt-LT" dirty="0" err="1">
                <a:latin typeface="Times New Roman" panose="02020603050405020304" pitchFamily="18" charset="0"/>
                <a:ea typeface="Times New Roman" panose="02020603050405020304" pitchFamily="18" charset="0"/>
                <a:cs typeface="Times New Roman" panose="02020603050405020304" pitchFamily="18" charset="0"/>
              </a:rPr>
              <a:t>Grammarly</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lets</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you</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check</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for</a:t>
            </a:r>
            <a:r>
              <a:rPr lang="lt-LT" dirty="0">
                <a:latin typeface="Times New Roman" panose="02020603050405020304" pitchFamily="18" charset="0"/>
                <a:ea typeface="Times New Roman" panose="02020603050405020304" pitchFamily="18" charset="0"/>
                <a:cs typeface="Times New Roman" panose="02020603050405020304" pitchFamily="18" charset="0"/>
              </a:rPr>
              <a:t> 250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types</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of</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grammatical</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spelling</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and</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punctuation</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mistakes</a:t>
            </a:r>
            <a:r>
              <a:rPr lang="lt-LT" dirty="0">
                <a:latin typeface="Times New Roman" panose="02020603050405020304" pitchFamily="18" charset="0"/>
                <a:ea typeface="Times New Roman" panose="02020603050405020304" pitchFamily="18" charset="0"/>
                <a:cs typeface="Times New Roman" panose="02020603050405020304" pitchFamily="18" charset="0"/>
              </a:rPr>
              <a:t> –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as</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well</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as</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for</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dirty="0" err="1">
                <a:latin typeface="Times New Roman" panose="02020603050405020304" pitchFamily="18" charset="0"/>
                <a:ea typeface="Times New Roman" panose="02020603050405020304" pitchFamily="18" charset="0"/>
                <a:cs typeface="Times New Roman" panose="02020603050405020304" pitchFamily="18" charset="0"/>
              </a:rPr>
              <a:t>plagiarism</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lt-LT" dirty="0" err="1">
                <a:latin typeface="Times New Roman" panose="02020603050405020304" pitchFamily="18" charset="0"/>
                <a:ea typeface="Times New Roman" panose="02020603050405020304" pitchFamily="18" charset="0"/>
                <a:cs typeface="Times New Roman" panose="02020603050405020304" pitchFamily="18" charset="0"/>
              </a:rPr>
              <a:t>Website</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r>
              <a:rPr lang="lt-LT"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6"/>
              </a:rPr>
              <a:t>www.grammarly.com</a:t>
            </a:r>
            <a:r>
              <a:rPr lang="lt-LT"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34696C31-5F0F-4517-BC66-8CC98C7A271A}"/>
              </a:ext>
            </a:extLst>
          </p:cNvPr>
          <p:cNvSpPr/>
          <p:nvPr/>
        </p:nvSpPr>
        <p:spPr>
          <a:xfrm>
            <a:off x="4154905" y="2988658"/>
            <a:ext cx="6096000" cy="923330"/>
          </a:xfrm>
          <a:prstGeom prst="rect">
            <a:avLst/>
          </a:prstGeom>
        </p:spPr>
        <p:txBody>
          <a:bodyPr>
            <a:spAutoFit/>
          </a:bodyPr>
          <a:lstStyle/>
          <a:p>
            <a:r>
              <a:rPr lang="en-GB" dirty="0">
                <a:latin typeface="Times New Roman" panose="02020603050405020304" pitchFamily="18" charset="0"/>
                <a:cs typeface="Times New Roman" panose="02020603050405020304" pitchFamily="18" charset="0"/>
              </a:rPr>
              <a:t>The Hemingway App makes your writing bold and clear.</a:t>
            </a:r>
          </a:p>
          <a:p>
            <a:r>
              <a:rPr lang="en-GB" dirty="0">
                <a:latin typeface="Times New Roman" panose="02020603050405020304" pitchFamily="18" charset="0"/>
                <a:cs typeface="Times New Roman" panose="02020603050405020304" pitchFamily="18" charset="0"/>
              </a:rPr>
              <a:t>Website	</a:t>
            </a:r>
            <a:r>
              <a:rPr lang="en-GB" dirty="0">
                <a:latin typeface="Times New Roman" panose="02020603050405020304" pitchFamily="18" charset="0"/>
                <a:cs typeface="Times New Roman" panose="02020603050405020304" pitchFamily="18" charset="0"/>
                <a:hlinkClick r:id="rId7"/>
              </a:rPr>
              <a:t>www.hemingwayapp.com</a:t>
            </a:r>
            <a:r>
              <a:rPr lang="lt-LT"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615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Times New Roman" pitchFamily="18" charset="0"/>
                <a:cs typeface="Times New Roman" pitchFamily="18" charset="0"/>
              </a:rPr>
              <a:t>Role playing</a:t>
            </a:r>
            <a:endParaRPr lang="el-GR">
              <a:latin typeface="Times New Roman" pitchFamily="18" charset="0"/>
              <a:cs typeface="Times New Roman" pitchFamily="18" charset="0"/>
            </a:endParaRPr>
          </a:p>
        </p:txBody>
      </p:sp>
      <p:sp>
        <p:nvSpPr>
          <p:cNvPr id="44036" name="Rectangle 4"/>
          <p:cNvSpPr>
            <a:spLocks noGrp="1" noChangeArrowheads="1"/>
          </p:cNvSpPr>
          <p:nvPr>
            <p:ph sz="half" idx="1"/>
          </p:nvPr>
        </p:nvSpPr>
        <p:spPr>
          <a:xfrm>
            <a:off x="1981200" y="1600201"/>
            <a:ext cx="8175041" cy="4525963"/>
          </a:xfrm>
        </p:spPr>
        <p:txBody>
          <a:bodyPr/>
          <a:lstStyle/>
          <a:p>
            <a:pPr>
              <a:buFontTx/>
              <a:buNone/>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SimVenture: allows</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players to setup and</a:t>
            </a:r>
            <a:r>
              <a:rPr lang="lt-LT" sz="2400">
                <a:latin typeface="Times New Roman" pitchFamily="18" charset="0"/>
                <a:cs typeface="Times New Roman" pitchFamily="18" charset="0"/>
              </a:rPr>
              <a:t> </a:t>
            </a:r>
            <a:r>
              <a:rPr lang="el-GR" sz="2400">
                <a:latin typeface="Times New Roman" pitchFamily="18" charset="0"/>
                <a:cs typeface="Times New Roman" pitchFamily="18" charset="0"/>
              </a:rPr>
              <a:t>run </a:t>
            </a:r>
            <a:r>
              <a:rPr lang="el-GR" sz="2400" dirty="0">
                <a:latin typeface="Times New Roman" pitchFamily="18" charset="0"/>
                <a:cs typeface="Times New Roman" pitchFamily="18" charset="0"/>
              </a:rPr>
              <a:t>their own virtual company and learn</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about business and being an entrepreneur</a:t>
            </a: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l-GR" dirty="0">
                <a:latin typeface="Times New Roman" pitchFamily="18" charset="0"/>
                <a:cs typeface="Times New Roman" pitchFamily="18" charset="0"/>
                <a:hlinkClick r:id="rId3"/>
              </a:rPr>
              <a:t>www.simventure.co.uk</a:t>
            </a: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07568" y="3012165"/>
            <a:ext cx="29718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47929" y="2702418"/>
            <a:ext cx="4708313" cy="346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309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Times New Roman" pitchFamily="18" charset="0"/>
                <a:cs typeface="Times New Roman" pitchFamily="18" charset="0"/>
              </a:rPr>
              <a:t>Microworlds</a:t>
            </a:r>
            <a:endParaRPr lang="el-GR">
              <a:latin typeface="Times New Roman" pitchFamily="18" charset="0"/>
              <a:cs typeface="Times New Roman" pitchFamily="18" charset="0"/>
            </a:endParaRPr>
          </a:p>
        </p:txBody>
      </p:sp>
      <p:sp>
        <p:nvSpPr>
          <p:cNvPr id="45059" name="Rectangle 3"/>
          <p:cNvSpPr>
            <a:spLocks noGrp="1" noChangeArrowheads="1"/>
          </p:cNvSpPr>
          <p:nvPr>
            <p:ph type="body" idx="1"/>
          </p:nvPr>
        </p:nvSpPr>
        <p:spPr/>
        <p:txBody>
          <a:bodyPr/>
          <a:lstStyle/>
          <a:p>
            <a:r>
              <a:rPr lang="el-GR">
                <a:latin typeface="Times New Roman" pitchFamily="18" charset="0"/>
                <a:cs typeface="Times New Roman" pitchFamily="18" charset="0"/>
                <a:hlinkClick r:id="rId2"/>
              </a:rPr>
              <a:t>http://e-slate.cti.gr/Microworlds3.htm</a:t>
            </a:r>
            <a:endParaRPr lang="en-US">
              <a:latin typeface="Times New Roman" pitchFamily="18" charset="0"/>
              <a:cs typeface="Times New Roman" pitchFamily="18" charset="0"/>
            </a:endParaRPr>
          </a:p>
          <a:p>
            <a:endParaRPr lang="el-GR">
              <a:latin typeface="Times New Roman" pitchFamily="18" charset="0"/>
              <a:cs typeface="Times New Roman" pitchFamily="18" charset="0"/>
            </a:endParaRPr>
          </a:p>
        </p:txBody>
      </p:sp>
      <p:pic>
        <p:nvPicPr>
          <p:cNvPr id="4506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3212976"/>
            <a:ext cx="4101730" cy="2973754"/>
          </a:xfrm>
          <a:prstGeom prst="rect">
            <a:avLst/>
          </a:prstGeom>
          <a:noFill/>
          <a:extLst>
            <a:ext uri="{909E8E84-426E-40DD-AFC4-6F175D3DCCD1}">
              <a14:hiddenFill xmlns:a14="http://schemas.microsoft.com/office/drawing/2010/main">
                <a:solidFill>
                  <a:srgbClr val="FFFFFF"/>
                </a:solidFill>
              </a14:hiddenFill>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55425" y="3212976"/>
            <a:ext cx="3975018" cy="2973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576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latin typeface="Times New Roman" pitchFamily="18" charset="0"/>
                <a:cs typeface="Times New Roman" pitchFamily="18" charset="0"/>
                <a:hlinkClick r:id="rId2"/>
              </a:rPr>
              <a:t>Virtual worlds</a:t>
            </a:r>
            <a:endParaRPr lang="el-GR" dirty="0">
              <a:latin typeface="Times New Roman" pitchFamily="18" charset="0"/>
              <a:cs typeface="Times New Roman" pitchFamily="18" charset="0"/>
            </a:endParaRPr>
          </a:p>
        </p:txBody>
      </p:sp>
      <p:sp>
        <p:nvSpPr>
          <p:cNvPr id="25603" name="Rectangle 3"/>
          <p:cNvSpPr>
            <a:spLocks noGrp="1" noChangeArrowheads="1"/>
          </p:cNvSpPr>
          <p:nvPr>
            <p:ph type="body" idx="1"/>
          </p:nvPr>
        </p:nvSpPr>
        <p:spPr/>
        <p:txBody>
          <a:bodyPr/>
          <a:lstStyle/>
          <a:p>
            <a:endParaRPr lang="en-US">
              <a:latin typeface="Times New Roman" pitchFamily="18" charset="0"/>
              <a:cs typeface="Times New Roman" pitchFamily="18" charset="0"/>
            </a:endParaRPr>
          </a:p>
          <a:p>
            <a:pPr>
              <a:buFontTx/>
              <a:buNone/>
            </a:pPr>
            <a:r>
              <a:rPr lang="en-US">
                <a:latin typeface="Times New Roman" pitchFamily="18" charset="0"/>
                <a:cs typeface="Times New Roman" pitchFamily="18" charset="0"/>
              </a:rPr>
              <a:t>    </a:t>
            </a:r>
            <a:r>
              <a:rPr lang="el-GR" b="1">
                <a:latin typeface="Times New Roman" pitchFamily="18" charset="0"/>
                <a:cs typeface="Times New Roman" pitchFamily="18" charset="0"/>
              </a:rPr>
              <a:t>Virtual worlds</a:t>
            </a:r>
            <a:r>
              <a:rPr lang="el-GR">
                <a:latin typeface="Times New Roman" pitchFamily="18" charset="0"/>
                <a:cs typeface="Times New Roman" pitchFamily="18" charset="0"/>
              </a:rPr>
              <a:t> are multiplayer (and often massively multiplayer) 3D</a:t>
            </a:r>
            <a:r>
              <a:rPr lang="en-US">
                <a:latin typeface="Times New Roman" pitchFamily="18" charset="0"/>
                <a:cs typeface="Times New Roman" pitchFamily="18" charset="0"/>
              </a:rPr>
              <a:t> </a:t>
            </a:r>
            <a:r>
              <a:rPr lang="el-GR">
                <a:latin typeface="Times New Roman" pitchFamily="18" charset="0"/>
                <a:cs typeface="Times New Roman" pitchFamily="18" charset="0"/>
              </a:rPr>
              <a:t>persistent social environments</a:t>
            </a:r>
          </a:p>
        </p:txBody>
      </p:sp>
      <p:pic>
        <p:nvPicPr>
          <p:cNvPr id="25605" name="Picture 5" descr="https://encrypted-tbn1.google.com/images?q=tbn:ANd9GcT59e13tdhJq0JFjTroCuYRfiighQdlxJ1aoOGmR-P5iZ15aMI8R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0923" y="3360020"/>
            <a:ext cx="3364908" cy="2239193"/>
          </a:xfrm>
          <a:prstGeom prst="rect">
            <a:avLst/>
          </a:prstGeom>
          <a:noFill/>
          <a:extLst>
            <a:ext uri="{909E8E84-426E-40DD-AFC4-6F175D3DCCD1}">
              <a14:hiddenFill xmlns:a14="http://schemas.microsoft.com/office/drawing/2010/main">
                <a:solidFill>
                  <a:srgbClr val="FFFFFF"/>
                </a:solidFill>
              </a14:hiddenFill>
            </a:ext>
          </a:extLst>
        </p:spPr>
      </p:pic>
      <p:pic>
        <p:nvPicPr>
          <p:cNvPr id="25607" name="Picture 7" descr="https://encrypted-tbn2.google.com/images?q=tbn:ANd9GcQLriFRzhAzsLXrydRrLmtC6b0a_Es5_aojuKVMDpk0jT-Wr9AVqR_fMcS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13727" y="3360019"/>
            <a:ext cx="3462796" cy="2184132"/>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https://encrypted-tbn3.google.com/images?q=tbn:ANd9GcRJm5QFnhd0HsxsoGr0vxLmTUPYBedzkiNg2uXnPl-mGGFhr74V"/>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87142" y="3347783"/>
            <a:ext cx="3352673" cy="225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33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atin typeface="Times New Roman" pitchFamily="18" charset="0"/>
                <a:cs typeface="Times New Roman" pitchFamily="18" charset="0"/>
              </a:rPr>
              <a:t>Example of Serious Games</a:t>
            </a:r>
            <a:endParaRPr lang="el-GR">
              <a:latin typeface="Times New Roman" pitchFamily="18" charset="0"/>
              <a:cs typeface="Times New Roman" pitchFamily="18" charset="0"/>
            </a:endParaRPr>
          </a:p>
        </p:txBody>
      </p:sp>
      <p:sp>
        <p:nvSpPr>
          <p:cNvPr id="11267" name="Rectangle 3"/>
          <p:cNvSpPr>
            <a:spLocks noGrp="1" noChangeArrowheads="1"/>
          </p:cNvSpPr>
          <p:nvPr>
            <p:ph type="body" idx="1"/>
          </p:nvPr>
        </p:nvSpPr>
        <p:spPr/>
        <p:txBody>
          <a:bodyPr/>
          <a:lstStyle/>
          <a:p>
            <a:pPr>
              <a:buFontTx/>
              <a:buNone/>
            </a:pPr>
            <a:endParaRPr lang="en-US" dirty="0">
              <a:latin typeface="Times New Roman" pitchFamily="18" charset="0"/>
              <a:cs typeface="Times New Roman" pitchFamily="18" charset="0"/>
            </a:endParaRPr>
          </a:p>
          <a:p>
            <a:pPr>
              <a:buFontTx/>
              <a:buNone/>
            </a:pPr>
            <a:r>
              <a:rPr lang="el-GR" dirty="0">
                <a:latin typeface="Times New Roman" pitchFamily="18" charset="0"/>
                <a:cs typeface="Times New Roman" pitchFamily="18" charset="0"/>
                <a:hlinkClick r:id="rId2"/>
              </a:rPr>
              <a:t>http://youtu.be/c4sxxxQ4qTA</a:t>
            </a:r>
            <a:endParaRPr lang="en-US" dirty="0">
              <a:latin typeface="Times New Roman" pitchFamily="18" charset="0"/>
              <a:cs typeface="Times New Roman" pitchFamily="18" charset="0"/>
            </a:endParaRP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Can you identify subject areas and learning objectives?</a:t>
            </a:r>
          </a:p>
          <a:p>
            <a:pPr>
              <a:buFontTx/>
              <a:buNone/>
            </a:pPr>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hlinkClick r:id="rId3"/>
              </a:rPr>
              <a:t>http://www.scribd.com/doc/38131253/Games-in-Education-Serious-Games-A-Literature-Review</a:t>
            </a:r>
            <a:r>
              <a:rPr lang="en-US" dirty="0">
                <a:latin typeface="Times New Roman" pitchFamily="18" charset="0"/>
                <a:cs typeface="Times New Roman" pitchFamily="18" charset="0"/>
              </a:rPr>
              <a:t> </a:t>
            </a:r>
          </a:p>
          <a:p>
            <a:pPr>
              <a:buFontTx/>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0071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1988841"/>
            <a:ext cx="8229600" cy="4137323"/>
          </a:xfrm>
        </p:spPr>
        <p:txBody>
          <a:bodyPr>
            <a:normAutofit/>
          </a:bodyPr>
          <a:lstStyle/>
          <a:p>
            <a:r>
              <a:rPr lang="lt-LT" sz="4000" dirty="0">
                <a:latin typeface="Times New Roman" pitchFamily="18" charset="0"/>
                <a:cs typeface="Times New Roman" pitchFamily="18" charset="0"/>
              </a:rPr>
              <a:t>Find something that works</a:t>
            </a:r>
          </a:p>
          <a:p>
            <a:r>
              <a:rPr lang="lt-LT" sz="4000" dirty="0">
                <a:latin typeface="Times New Roman" pitchFamily="18" charset="0"/>
                <a:cs typeface="Times New Roman" pitchFamily="18" charset="0"/>
              </a:rPr>
              <a:t>Learn how to use it</a:t>
            </a:r>
          </a:p>
          <a:p>
            <a:r>
              <a:rPr lang="lt-LT" sz="4000" dirty="0">
                <a:latin typeface="Times New Roman" pitchFamily="18" charset="0"/>
                <a:cs typeface="Times New Roman" pitchFamily="18" charset="0"/>
              </a:rPr>
              <a:t>Apply it to your te</a:t>
            </a:r>
            <a:r>
              <a:rPr lang="mt-MT" sz="4000" dirty="0">
                <a:latin typeface="Times New Roman" pitchFamily="18" charset="0"/>
                <a:cs typeface="Times New Roman" pitchFamily="18" charset="0"/>
              </a:rPr>
              <a:t>a</a:t>
            </a:r>
            <a:r>
              <a:rPr lang="lt-LT" sz="4000" dirty="0">
                <a:latin typeface="Times New Roman" pitchFamily="18" charset="0"/>
                <a:cs typeface="Times New Roman" pitchFamily="18" charset="0"/>
              </a:rPr>
              <a:t>ching</a:t>
            </a:r>
          </a:p>
        </p:txBody>
      </p:sp>
      <p:sp>
        <p:nvSpPr>
          <p:cNvPr id="2" name="Title 1"/>
          <p:cNvSpPr>
            <a:spLocks noGrp="1"/>
          </p:cNvSpPr>
          <p:nvPr>
            <p:ph type="title"/>
          </p:nvPr>
        </p:nvSpPr>
        <p:spPr>
          <a:xfrm>
            <a:off x="1703512" y="359465"/>
            <a:ext cx="8784976" cy="1143000"/>
          </a:xfrm>
        </p:spPr>
        <p:txBody>
          <a:bodyPr>
            <a:noAutofit/>
          </a:bodyPr>
          <a:lstStyle/>
          <a:p>
            <a:pPr algn="ctr"/>
            <a:r>
              <a:rPr lang="en-GB" b="1" dirty="0">
                <a:latin typeface="Times New Roman" pitchFamily="18" charset="0"/>
                <a:ea typeface="ＭＳ Ｐゴシック" pitchFamily="34" charset="-128"/>
                <a:cs typeface="Times New Roman" pitchFamily="18" charset="0"/>
              </a:rPr>
              <a:t>Digital Technologies in </a:t>
            </a:r>
            <a:r>
              <a:rPr lang="mt-MT" b="1" dirty="0">
                <a:latin typeface="Times New Roman" pitchFamily="18" charset="0"/>
                <a:ea typeface="ＭＳ Ｐゴシック" pitchFamily="34" charset="-128"/>
                <a:cs typeface="Times New Roman" pitchFamily="18" charset="0"/>
              </a:rPr>
              <a:t>E</a:t>
            </a:r>
            <a:r>
              <a:rPr lang="en-GB" b="1" dirty="0" err="1">
                <a:latin typeface="Times New Roman" pitchFamily="18" charset="0"/>
                <a:ea typeface="ＭＳ Ｐゴシック" pitchFamily="34" charset="-128"/>
                <a:cs typeface="Times New Roman" pitchFamily="18" charset="0"/>
              </a:rPr>
              <a:t>ducation</a:t>
            </a:r>
            <a:r>
              <a:rPr lang="lt-LT" b="1" dirty="0">
                <a:latin typeface="Times New Roman" pitchFamily="18" charset="0"/>
                <a:ea typeface="ＭＳ Ｐゴシック" pitchFamily="34" charset="-128"/>
                <a:cs typeface="Times New Roman" pitchFamily="18" charset="0"/>
              </a:rPr>
              <a:t>?</a:t>
            </a:r>
            <a:endParaRPr lang="lt-LT" dirty="0">
              <a:latin typeface="Times New Roman" pitchFamily="18" charset="0"/>
              <a:cs typeface="Times New Roman" pitchFamily="18" charset="0"/>
            </a:endParaRPr>
          </a:p>
        </p:txBody>
      </p:sp>
      <p:pic>
        <p:nvPicPr>
          <p:cNvPr id="1126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08169" y="1556792"/>
            <a:ext cx="2699791" cy="38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846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a:latin typeface="Times New Roman" pitchFamily="18" charset="0"/>
                <a:cs typeface="Times New Roman" pitchFamily="18" charset="0"/>
              </a:rPr>
              <a:t>Examples of today’s applications</a:t>
            </a:r>
            <a:endParaRPr lang="el-GR" sz="4000">
              <a:latin typeface="Times New Roman" pitchFamily="18" charset="0"/>
              <a:cs typeface="Times New Roman" pitchFamily="18" charset="0"/>
            </a:endParaRPr>
          </a:p>
        </p:txBody>
      </p:sp>
      <p:sp>
        <p:nvSpPr>
          <p:cNvPr id="21507" name="Rectangle 3"/>
          <p:cNvSpPr>
            <a:spLocks noGrp="1" noChangeArrowheads="1"/>
          </p:cNvSpPr>
          <p:nvPr>
            <p:ph type="body" idx="1"/>
          </p:nvPr>
        </p:nvSpPr>
        <p:spPr/>
        <p:txBody>
          <a:bodyPr/>
          <a:lstStyle/>
          <a:p>
            <a:endParaRPr lang="en-US" dirty="0">
              <a:latin typeface="Times New Roman" pitchFamily="18" charset="0"/>
              <a:cs typeface="Times New Roman" pitchFamily="18" charset="0"/>
            </a:endParaRPr>
          </a:p>
          <a:p>
            <a:pPr>
              <a:buFontTx/>
              <a:buNone/>
            </a:pPr>
            <a:r>
              <a:rPr lang="el-GR" dirty="0">
                <a:latin typeface="Times New Roman" pitchFamily="18" charset="0"/>
                <a:cs typeface="Times New Roman" pitchFamily="18" charset="0"/>
                <a:hlinkClick r:id="rId2"/>
              </a:rPr>
              <a:t>http://www.youtube.com/watch?v=0SnEy8Vp4V8&amp;feature=relmfu</a:t>
            </a: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Tx/>
              <a:buNone/>
            </a:pPr>
            <a:r>
              <a:rPr lang="en-US" dirty="0">
                <a:latin typeface="Times New Roman" pitchFamily="18" charset="0"/>
                <a:cs typeface="Times New Roman" pitchFamily="18" charset="0"/>
              </a:rPr>
              <a:t>Can you identify subject areas and game technologies?</a:t>
            </a:r>
          </a:p>
          <a:p>
            <a:pPr>
              <a:buFontTx/>
              <a:buNone/>
            </a:pPr>
            <a:endParaRPr lang="en-US" dirty="0">
              <a:latin typeface="Times New Roman" pitchFamily="18" charset="0"/>
              <a:cs typeface="Times New Roman" pitchFamily="18" charset="0"/>
            </a:endParaRPr>
          </a:p>
          <a:p>
            <a:r>
              <a:rPr lang="el-GR" dirty="0">
                <a:latin typeface="Times New Roman" pitchFamily="18" charset="0"/>
                <a:cs typeface="Times New Roman" pitchFamily="18" charset="0"/>
                <a:hlinkClick r:id="rId3"/>
              </a:rPr>
              <a:t>http://www.youtube.com/watch?v=NaE1YWzjx68</a:t>
            </a:r>
            <a:endParaRPr lang="en-US" dirty="0">
              <a:latin typeface="Times New Roman" pitchFamily="18" charset="0"/>
              <a:cs typeface="Times New Roman" pitchFamily="18" charset="0"/>
            </a:endParaRPr>
          </a:p>
          <a:p>
            <a:endParaRPr lang="el-GR" dirty="0">
              <a:latin typeface="Times New Roman" pitchFamily="18" charset="0"/>
              <a:cs typeface="Times New Roman" pitchFamily="18" charset="0"/>
            </a:endParaRPr>
          </a:p>
          <a:p>
            <a:pPr>
              <a:buFontTx/>
              <a:buNone/>
            </a:pP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3197924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359466"/>
            <a:ext cx="8229600" cy="909295"/>
          </a:xfrm>
        </p:spPr>
        <p:txBody>
          <a:bodyPr/>
          <a:lstStyle/>
          <a:p>
            <a:r>
              <a:rPr lang="en-US" dirty="0">
                <a:latin typeface="Times New Roman" pitchFamily="18" charset="0"/>
                <a:cs typeface="Times New Roman" pitchFamily="18" charset="0"/>
              </a:rPr>
              <a:t>Examples</a:t>
            </a:r>
            <a:endParaRPr lang="el-GR" dirty="0">
              <a:latin typeface="Times New Roman" pitchFamily="18" charset="0"/>
              <a:cs typeface="Times New Roman" pitchFamily="18" charset="0"/>
            </a:endParaRPr>
          </a:p>
        </p:txBody>
      </p:sp>
      <p:sp>
        <p:nvSpPr>
          <p:cNvPr id="52227" name="Rectangle 3"/>
          <p:cNvSpPr>
            <a:spLocks noGrp="1" noChangeArrowheads="1"/>
          </p:cNvSpPr>
          <p:nvPr>
            <p:ph type="body" idx="1"/>
          </p:nvPr>
        </p:nvSpPr>
        <p:spPr/>
        <p:txBody>
          <a:bodyPr>
            <a:normAutofit fontScale="92500" lnSpcReduction="20000"/>
          </a:bodyPr>
          <a:lstStyle/>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endParaRPr>
          </a:p>
          <a:p>
            <a:pPr>
              <a:lnSpc>
                <a:spcPct val="90000"/>
              </a:lnSpc>
            </a:pPr>
            <a:endParaRPr lang="en-US" dirty="0">
              <a:latin typeface="Times New Roman" pitchFamily="18" charset="0"/>
              <a:cs typeface="Times New Roman" pitchFamily="18" charset="0"/>
              <a:hlinkClick r:id="rId2"/>
            </a:endParaRPr>
          </a:p>
          <a:p>
            <a:pPr>
              <a:lnSpc>
                <a:spcPct val="90000"/>
              </a:lnSpc>
            </a:pPr>
            <a:endParaRPr lang="en-US" dirty="0">
              <a:latin typeface="Times New Roman" pitchFamily="18" charset="0"/>
              <a:cs typeface="Times New Roman" pitchFamily="18" charset="0"/>
              <a:hlinkClick r:id="rId2"/>
            </a:endParaRPr>
          </a:p>
          <a:p>
            <a:pPr>
              <a:lnSpc>
                <a:spcPct val="90000"/>
              </a:lnSpc>
            </a:pPr>
            <a:r>
              <a:rPr lang="el-GR" dirty="0">
                <a:latin typeface="Times New Roman" pitchFamily="18" charset="0"/>
                <a:cs typeface="Times New Roman" pitchFamily="18" charset="0"/>
                <a:hlinkClick r:id="rId2"/>
              </a:rPr>
              <a:t>http://www.thesmallbusinessgame.co.uk/default.aspx</a:t>
            </a: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pic>
        <p:nvPicPr>
          <p:cNvPr id="522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9400" y="1447800"/>
            <a:ext cx="5638800" cy="3367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304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81200" y="359466"/>
            <a:ext cx="8229600" cy="909295"/>
          </a:xfrm>
        </p:spPr>
        <p:txBody>
          <a:bodyPr/>
          <a:lstStyle/>
          <a:p>
            <a:r>
              <a:rPr lang="en-US" dirty="0">
                <a:latin typeface="Times New Roman" pitchFamily="18" charset="0"/>
                <a:cs typeface="Times New Roman" pitchFamily="18" charset="0"/>
              </a:rPr>
              <a:t>Politician for a Week</a:t>
            </a:r>
            <a:endParaRPr lang="el-GR" dirty="0">
              <a:latin typeface="Times New Roman" pitchFamily="18" charset="0"/>
              <a:cs typeface="Times New Roman" pitchFamily="18" charset="0"/>
            </a:endParaRPr>
          </a:p>
        </p:txBody>
      </p:sp>
      <p:sp>
        <p:nvSpPr>
          <p:cNvPr id="53251" name="Rectangle 3"/>
          <p:cNvSpPr>
            <a:spLocks noGrp="1" noChangeArrowheads="1"/>
          </p:cNvSpPr>
          <p:nvPr>
            <p:ph type="body" idx="1"/>
          </p:nvPr>
        </p:nvSpPr>
        <p:spPr>
          <a:xfrm>
            <a:off x="583660" y="1268760"/>
            <a:ext cx="9627140" cy="5472608"/>
          </a:xfrm>
        </p:spPr>
        <p:txBody>
          <a:bodyPr>
            <a:noAutofit/>
          </a:bodyPr>
          <a:lstStyle/>
          <a:p>
            <a:pPr>
              <a:buFontTx/>
              <a:buNone/>
            </a:pP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MP for a week: players experience the</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personal and professional dilemmas of a</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week in politics, taking responsibility for</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their decisions, and then seeing the</a:t>
            </a:r>
            <a:r>
              <a:rPr lang="en-US" sz="2400" dirty="0">
                <a:latin typeface="Times New Roman" pitchFamily="18" charset="0"/>
                <a:cs typeface="Times New Roman" pitchFamily="18" charset="0"/>
              </a:rPr>
              <a:t> </a:t>
            </a:r>
            <a:r>
              <a:rPr lang="el-GR" sz="2400" dirty="0">
                <a:latin typeface="Times New Roman" pitchFamily="18" charset="0"/>
                <a:cs typeface="Times New Roman" pitchFamily="18" charset="0"/>
              </a:rPr>
              <a:t>implications on their careers.</a:t>
            </a:r>
          </a:p>
          <a:p>
            <a:pPr>
              <a:buFontTx/>
              <a:buNone/>
            </a:pPr>
            <a:endParaRPr lang="en-US" sz="2400" dirty="0">
              <a:latin typeface="Times New Roman" pitchFamily="18" charset="0"/>
              <a:cs typeface="Times New Roman" pitchFamily="18" charset="0"/>
            </a:endParaRPr>
          </a:p>
          <a:p>
            <a:pPr>
              <a:buFontTx/>
              <a:buNone/>
            </a:pPr>
            <a:endParaRPr lang="en-US" sz="2400" dirty="0">
              <a:latin typeface="Times New Roman" pitchFamily="18" charset="0"/>
              <a:cs typeface="Times New Roman" pitchFamily="18" charset="0"/>
            </a:endParaRPr>
          </a:p>
          <a:p>
            <a:pPr>
              <a:buFontTx/>
              <a:buNone/>
            </a:pPr>
            <a:endParaRPr lang="en-US" sz="2400" dirty="0">
              <a:latin typeface="Times New Roman" pitchFamily="18" charset="0"/>
              <a:cs typeface="Times New Roman" pitchFamily="18" charset="0"/>
            </a:endParaRPr>
          </a:p>
          <a:p>
            <a:pPr>
              <a:buFontTx/>
              <a:buNone/>
            </a:pPr>
            <a:endParaRPr lang="en-US" sz="2400" dirty="0">
              <a:latin typeface="Times New Roman" pitchFamily="18" charset="0"/>
              <a:cs typeface="Times New Roman" pitchFamily="18" charset="0"/>
            </a:endParaRPr>
          </a:p>
          <a:p>
            <a:pPr>
              <a:buFontTx/>
              <a:buNone/>
            </a:pPr>
            <a:endParaRPr lang="en-US" sz="2400" dirty="0">
              <a:latin typeface="Times New Roman" pitchFamily="18" charset="0"/>
              <a:cs typeface="Times New Roman" pitchFamily="18" charset="0"/>
            </a:endParaRPr>
          </a:p>
          <a:p>
            <a:pPr>
              <a:buFontTx/>
              <a:buNone/>
            </a:pPr>
            <a:endParaRPr lang="en-US" sz="2400" dirty="0">
              <a:latin typeface="Times New Roman" pitchFamily="18" charset="0"/>
              <a:cs typeface="Times New Roman" pitchFamily="18" charset="0"/>
            </a:endParaRPr>
          </a:p>
          <a:p>
            <a:pPr>
              <a:buFontTx/>
              <a:buNone/>
            </a:pPr>
            <a:endParaRPr lang="en-US" sz="2400" dirty="0">
              <a:latin typeface="Times New Roman" pitchFamily="18" charset="0"/>
              <a:cs typeface="Times New Roman" pitchFamily="18" charset="0"/>
              <a:hlinkClick r:id="rId2"/>
            </a:endParaRPr>
          </a:p>
          <a:p>
            <a:pPr>
              <a:buFontTx/>
              <a:buNone/>
            </a:pPr>
            <a:endParaRPr lang="en-US" sz="2400" dirty="0">
              <a:latin typeface="Times New Roman" pitchFamily="18" charset="0"/>
              <a:cs typeface="Times New Roman" pitchFamily="18" charset="0"/>
              <a:hlinkClick r:id="rId3"/>
            </a:endParaRPr>
          </a:p>
          <a:p>
            <a:pPr>
              <a:buFontTx/>
              <a:buNone/>
            </a:pPr>
            <a:r>
              <a:rPr lang="lt-LT" sz="2400" dirty="0">
                <a:latin typeface="Times New Roman" pitchFamily="18" charset="0"/>
                <a:cs typeface="Times New Roman" pitchFamily="18" charset="0"/>
                <a:hlinkClick r:id="rId4"/>
              </a:rPr>
              <a:t>http://www.parliament.uk/education/teaching-resources-lesson-plans/mp-for-a-week-game/</a:t>
            </a:r>
            <a:r>
              <a:rPr lang="en-US" sz="2400" dirty="0">
                <a:latin typeface="Times New Roman" pitchFamily="18" charset="0"/>
                <a:cs typeface="Times New Roman" pitchFamily="18" charset="0"/>
              </a:rPr>
              <a:t> </a:t>
            </a:r>
            <a:endParaRPr lang="el-GR"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95239" y="2350362"/>
            <a:ext cx="5946958" cy="361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684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normAutofit fontScale="92500" lnSpcReduction="20000"/>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Tx/>
              <a:buNone/>
            </a:pPr>
            <a:endParaRPr lang="lt-LT" dirty="0">
              <a:latin typeface="Times New Roman" pitchFamily="18" charset="0"/>
              <a:cs typeface="Times New Roman" pitchFamily="18" charset="0"/>
              <a:hlinkClick r:id="rId2"/>
            </a:endParaRPr>
          </a:p>
          <a:p>
            <a:pPr>
              <a:buFontTx/>
              <a:buNone/>
            </a:pPr>
            <a:endParaRPr lang="lt-LT" dirty="0">
              <a:latin typeface="Times New Roman" pitchFamily="18" charset="0"/>
              <a:cs typeface="Times New Roman" pitchFamily="18" charset="0"/>
              <a:hlinkClick r:id="rId2"/>
            </a:endParaRPr>
          </a:p>
          <a:p>
            <a:pPr>
              <a:buFontTx/>
              <a:buNone/>
            </a:pPr>
            <a:endParaRPr lang="lt-LT" dirty="0">
              <a:latin typeface="Times New Roman" pitchFamily="18" charset="0"/>
              <a:cs typeface="Times New Roman" pitchFamily="18" charset="0"/>
              <a:hlinkClick r:id="rId2"/>
            </a:endParaRPr>
          </a:p>
          <a:p>
            <a:pPr>
              <a:buFontTx/>
              <a:buNone/>
            </a:pPr>
            <a:r>
              <a:rPr lang="en-US" dirty="0">
                <a:latin typeface="Times New Roman" pitchFamily="18" charset="0"/>
                <a:cs typeface="Times New Roman" pitchFamily="18" charset="0"/>
                <a:hlinkClick r:id="rId2"/>
              </a:rPr>
              <a:t>www.visiblebody.com</a:t>
            </a:r>
            <a:r>
              <a:rPr lang="en-US" dirty="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pic>
        <p:nvPicPr>
          <p:cNvPr id="1638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1371600"/>
            <a:ext cx="6210300" cy="35258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2120221" y="228600"/>
            <a:ext cx="8229600" cy="1143000"/>
          </a:xfrm>
          <a:prstGeom prst="rect">
            <a:avLst/>
          </a:prstGeom>
        </p:spPr>
        <p:txBody>
          <a:bodyPr anchor="b" anchorCtr="0">
            <a:normAutofit/>
          </a:bodyPr>
          <a:lstStyle>
            <a:defPPr>
              <a:defRPr lang="lt-LT" sz="4400">
                <a:solidFill>
                  <a:schemeClr val="tx1"/>
                </a:solidFill>
                <a:latin typeface="+mj-lt"/>
                <a:ea typeface="+mj-ea"/>
                <a:cs typeface="+mj-cs"/>
              </a:defRPr>
            </a:defPPr>
            <a:lvl1pPr algn="l" eaLnBrk="1" latinLnBrk="0" hangingPunct="1">
              <a:buNone/>
              <a:defRPr lang="lt-LT" sz="3600">
                <a:solidFill>
                  <a:schemeClr val="tx1">
                    <a:alpha val="100000"/>
                  </a:schemeClr>
                </a:solidFill>
                <a:latin typeface="+mj-lt"/>
              </a:defRPr>
            </a:lvl1pPr>
          </a:lstStyle>
          <a:p>
            <a:r>
              <a:rPr lang="en-US" kern="0">
                <a:latin typeface="Times New Roman" pitchFamily="18" charset="0"/>
                <a:cs typeface="Times New Roman" pitchFamily="18" charset="0"/>
              </a:rPr>
              <a:t>Examples</a:t>
            </a:r>
            <a:endParaRPr lang="el-GR" kern="0" dirty="0">
              <a:latin typeface="Times New Roman" pitchFamily="18" charset="0"/>
              <a:cs typeface="Times New Roman" pitchFamily="18" charset="0"/>
            </a:endParaRPr>
          </a:p>
        </p:txBody>
      </p:sp>
    </p:spTree>
    <p:extLst>
      <p:ext uri="{BB962C8B-B14F-4D97-AF65-F5344CB8AC3E}">
        <p14:creationId xmlns:p14="http://schemas.microsoft.com/office/powerpoint/2010/main" val="27223319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lt-LT">
              <a:latin typeface="Times New Roman" pitchFamily="18" charset="0"/>
              <a:cs typeface="Times New Roman" pitchFamily="18" charset="0"/>
            </a:endParaRPr>
          </a:p>
        </p:txBody>
      </p:sp>
      <p:sp>
        <p:nvSpPr>
          <p:cNvPr id="40963" name="Rectangle 3"/>
          <p:cNvSpPr>
            <a:spLocks noGrp="1" noChangeArrowheads="1"/>
          </p:cNvSpPr>
          <p:nvPr>
            <p:ph type="body" idx="1"/>
          </p:nvPr>
        </p:nvSpPr>
        <p:spPr/>
        <p:txBody>
          <a:bodyPr>
            <a:normAutofit fontScale="77500" lnSpcReduction="20000"/>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Tx/>
              <a:buNone/>
            </a:pPr>
            <a:endParaRPr lang="lt-LT" dirty="0">
              <a:latin typeface="Times New Roman" pitchFamily="18" charset="0"/>
              <a:cs typeface="Times New Roman" pitchFamily="18" charset="0"/>
              <a:hlinkClick r:id="rId2"/>
            </a:endParaRPr>
          </a:p>
          <a:p>
            <a:pPr>
              <a:buFontTx/>
              <a:buNone/>
            </a:pPr>
            <a:endParaRPr lang="lt-LT" dirty="0">
              <a:latin typeface="Times New Roman" pitchFamily="18" charset="0"/>
              <a:cs typeface="Times New Roman" pitchFamily="18" charset="0"/>
              <a:hlinkClick r:id="rId2"/>
            </a:endParaRPr>
          </a:p>
          <a:p>
            <a:pPr>
              <a:buFontTx/>
              <a:buNone/>
            </a:pPr>
            <a:endParaRPr lang="lt-LT" dirty="0">
              <a:latin typeface="Times New Roman" pitchFamily="18" charset="0"/>
              <a:cs typeface="Times New Roman" pitchFamily="18" charset="0"/>
              <a:hlinkClick r:id="rId2"/>
            </a:endParaRPr>
          </a:p>
          <a:p>
            <a:pPr>
              <a:buFontTx/>
              <a:buNone/>
            </a:pPr>
            <a:endParaRPr lang="lt-LT" dirty="0">
              <a:latin typeface="Times New Roman" pitchFamily="18" charset="0"/>
              <a:cs typeface="Times New Roman" pitchFamily="18" charset="0"/>
              <a:hlinkClick r:id="rId2"/>
            </a:endParaRPr>
          </a:p>
          <a:p>
            <a:pPr>
              <a:buFontTx/>
              <a:buNone/>
            </a:pPr>
            <a:endParaRPr lang="lt-LT" dirty="0">
              <a:latin typeface="Times New Roman" pitchFamily="18" charset="0"/>
              <a:cs typeface="Times New Roman" pitchFamily="18" charset="0"/>
              <a:hlinkClick r:id="rId2"/>
            </a:endParaRPr>
          </a:p>
          <a:p>
            <a:pPr>
              <a:buFontTx/>
              <a:buNone/>
            </a:pPr>
            <a:r>
              <a:rPr lang="en-US" dirty="0">
                <a:latin typeface="Times New Roman" pitchFamily="18" charset="0"/>
                <a:cs typeface="Times New Roman" pitchFamily="18" charset="0"/>
                <a:hlinkClick r:id="rId3"/>
              </a:rPr>
              <a:t>http://www.nobelprize.org/educational/</a:t>
            </a:r>
            <a:r>
              <a:rPr lang="lt-LT" dirty="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3552" y="260649"/>
            <a:ext cx="8172400" cy="5260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929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dirty="0">
                <a:latin typeface="Times New Roman" pitchFamily="18" charset="0"/>
                <a:cs typeface="Times New Roman" pitchFamily="18" charset="0"/>
              </a:rPr>
              <a:t>Digital </a:t>
            </a:r>
            <a:r>
              <a:rPr lang="lt-LT" dirty="0" err="1">
                <a:latin typeface="Times New Roman" pitchFamily="18" charset="0"/>
                <a:cs typeface="Times New Roman" pitchFamily="18" charset="0"/>
              </a:rPr>
              <a:t>m</a:t>
            </a:r>
            <a:r>
              <a:rPr lang="en-US" dirty="0" err="1">
                <a:latin typeface="Times New Roman" pitchFamily="18" charset="0"/>
                <a:cs typeface="Times New Roman" pitchFamily="18" charset="0"/>
              </a:rPr>
              <a:t>anipulatives</a:t>
            </a:r>
            <a:endParaRPr lang="el-GR" dirty="0">
              <a:latin typeface="Times New Roman" pitchFamily="18" charset="0"/>
              <a:cs typeface="Times New Roman" pitchFamily="18" charset="0"/>
            </a:endParaRPr>
          </a:p>
        </p:txBody>
      </p:sp>
      <p:sp>
        <p:nvSpPr>
          <p:cNvPr id="41987" name="Rectangle 3"/>
          <p:cNvSpPr>
            <a:spLocks noGrp="1" noChangeArrowheads="1"/>
          </p:cNvSpPr>
          <p:nvPr>
            <p:ph idx="1"/>
          </p:nvPr>
        </p:nvSpPr>
        <p:spPr>
          <a:xfrm>
            <a:off x="6553200" y="3640667"/>
            <a:ext cx="5207000" cy="2536296"/>
          </a:xfrm>
        </p:spPr>
        <p:txBody>
          <a:bodyPr>
            <a:normAutofit/>
          </a:bodyPr>
          <a:lstStyle/>
          <a:p>
            <a:pPr marL="0" indent="0">
              <a:buNone/>
            </a:pPr>
            <a:r>
              <a:rPr lang="lt-LT" sz="2400" dirty="0">
                <a:latin typeface="Times New Roman" pitchFamily="18" charset="0"/>
                <a:cs typeface="Times New Roman" pitchFamily="18" charset="0"/>
                <a:hlinkClick r:id="rId2"/>
              </a:rPr>
              <a:t>http://nlvm.usu.edu/en/nav/vlibrary.html</a:t>
            </a:r>
            <a:r>
              <a:rPr lang="en-US" sz="2400" dirty="0">
                <a:latin typeface="Times New Roman" pitchFamily="18" charset="0"/>
                <a:cs typeface="Times New Roman" pitchFamily="18" charset="0"/>
              </a:rPr>
              <a:t> </a:t>
            </a:r>
            <a:endParaRPr lang="lt-LT" sz="2400" dirty="0">
              <a:latin typeface="Times New Roman" pitchFamily="18" charset="0"/>
              <a:cs typeface="Times New Roman" pitchFamily="18" charset="0"/>
            </a:endParaRPr>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7164" y="1547135"/>
            <a:ext cx="5904656" cy="510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11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1"/>
          <p:cNvSpPr txBox="1">
            <a:spLocks/>
          </p:cNvSpPr>
          <p:nvPr/>
        </p:nvSpPr>
        <p:spPr>
          <a:xfrm>
            <a:off x="2101461" y="260648"/>
            <a:ext cx="8229600" cy="12961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sz="4000" dirty="0">
                <a:solidFill>
                  <a:prstClr val="black"/>
                </a:solidFill>
                <a:latin typeface="Times New Roman" pitchFamily="18" charset="0"/>
                <a:cs typeface="Times New Roman" pitchFamily="18" charset="0"/>
              </a:rPr>
              <a:t>Friendly resourses for playful speech therapy </a:t>
            </a:r>
          </a:p>
        </p:txBody>
      </p:sp>
      <p:sp>
        <p:nvSpPr>
          <p:cNvPr id="3" name="Stačiakampis 2"/>
          <p:cNvSpPr/>
          <p:nvPr/>
        </p:nvSpPr>
        <p:spPr>
          <a:xfrm>
            <a:off x="4655840" y="1563127"/>
            <a:ext cx="2592288" cy="400110"/>
          </a:xfrm>
          <a:prstGeom prst="rect">
            <a:avLst/>
          </a:prstGeom>
        </p:spPr>
        <p:txBody>
          <a:bodyPr wrap="square">
            <a:spAutoFit/>
          </a:bodyPr>
          <a:lstStyle/>
          <a:p>
            <a:r>
              <a:rPr lang="en-US" sz="2000" dirty="0">
                <a:solidFill>
                  <a:prstClr val="black"/>
                </a:solidFill>
                <a:latin typeface="Times New Roman" pitchFamily="18" charset="0"/>
                <a:cs typeface="Times New Roman" pitchFamily="18" charset="0"/>
                <a:hlinkClick r:id="rId2"/>
              </a:rPr>
              <a:t>www.frepy.eu</a:t>
            </a:r>
            <a:endParaRPr lang="lt-LT" sz="2000" dirty="0">
              <a:solidFill>
                <a:prstClr val="black"/>
              </a:solidFill>
              <a:latin typeface="Times New Roman" pitchFamily="18" charset="0"/>
              <a:cs typeface="Times New Roman" pitchFamily="18" charset="0"/>
            </a:endParaRPr>
          </a:p>
        </p:txBody>
      </p:sp>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9727" y="2060848"/>
            <a:ext cx="7847606"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494823"/>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b="1" dirty="0">
                <a:latin typeface="Times New Roman" pitchFamily="18" charset="0"/>
                <a:ea typeface="ＭＳ Ｐゴシック" pitchFamily="34" charset="-128"/>
                <a:cs typeface="Times New Roman" pitchFamily="18" charset="0"/>
              </a:rPr>
              <a:t>Mind maps</a:t>
            </a:r>
          </a:p>
        </p:txBody>
      </p:sp>
      <p:sp>
        <p:nvSpPr>
          <p:cNvPr id="16387" name="Content Placeholder 2"/>
          <p:cNvSpPr>
            <a:spLocks noGrp="1"/>
          </p:cNvSpPr>
          <p:nvPr>
            <p:ph idx="1"/>
          </p:nvPr>
        </p:nvSpPr>
        <p:spPr/>
        <p:txBody>
          <a:bodyPr/>
          <a:lstStyle/>
          <a:p>
            <a:r>
              <a:rPr lang="en-US" dirty="0">
                <a:latin typeface="Times New Roman" pitchFamily="18" charset="0"/>
                <a:ea typeface="ＭＳ Ｐゴシック" pitchFamily="34" charset="-128"/>
                <a:cs typeface="Times New Roman" pitchFamily="18" charset="0"/>
                <a:hlinkClick r:id="rId2"/>
              </a:rPr>
              <a:t>E</a:t>
            </a:r>
            <a:r>
              <a:rPr lang="lt-LT" dirty="0">
                <a:latin typeface="Times New Roman" pitchFamily="18" charset="0"/>
                <a:ea typeface="ＭＳ Ｐゴシック" pitchFamily="34" charset="-128"/>
                <a:cs typeface="Times New Roman" pitchFamily="18" charset="0"/>
                <a:hlinkClick r:id="rId2"/>
              </a:rPr>
              <a:t>-</a:t>
            </a:r>
            <a:r>
              <a:rPr lang="en-US" dirty="0">
                <a:latin typeface="Times New Roman" pitchFamily="18" charset="0"/>
                <a:ea typeface="ＭＳ Ｐゴシック" pitchFamily="34" charset="-128"/>
                <a:cs typeface="Times New Roman" pitchFamily="18" charset="0"/>
                <a:hlinkClick r:id="rId2"/>
              </a:rPr>
              <a:t>draw</a:t>
            </a:r>
            <a:r>
              <a:rPr lang="lt-LT" dirty="0">
                <a:latin typeface="Times New Roman" pitchFamily="18" charset="0"/>
                <a:ea typeface="ＭＳ Ｐゴシック" pitchFamily="34" charset="-128"/>
                <a:cs typeface="Times New Roman" pitchFamily="18" charset="0"/>
                <a:hlinkClick r:id="rId2"/>
              </a:rPr>
              <a:t> </a:t>
            </a:r>
            <a:r>
              <a:rPr lang="en-US" dirty="0">
                <a:latin typeface="Times New Roman" pitchFamily="18" charset="0"/>
                <a:ea typeface="ＭＳ Ｐゴシック" pitchFamily="34" charset="-128"/>
                <a:cs typeface="Times New Roman" pitchFamily="18" charset="0"/>
                <a:hlinkClick r:id="rId2"/>
              </a:rPr>
              <a:t>Mind</a:t>
            </a:r>
            <a:r>
              <a:rPr lang="lt-LT" dirty="0">
                <a:latin typeface="Times New Roman" pitchFamily="18" charset="0"/>
                <a:ea typeface="ＭＳ Ｐゴシック" pitchFamily="34" charset="-128"/>
                <a:cs typeface="Times New Roman" pitchFamily="18" charset="0"/>
                <a:hlinkClick r:id="rId2"/>
              </a:rPr>
              <a:t> </a:t>
            </a:r>
            <a:r>
              <a:rPr lang="en-US" dirty="0">
                <a:latin typeface="Times New Roman" pitchFamily="18" charset="0"/>
                <a:ea typeface="ＭＳ Ｐゴシック" pitchFamily="34" charset="-128"/>
                <a:cs typeface="Times New Roman" pitchFamily="18" charset="0"/>
                <a:hlinkClick r:id="rId2"/>
              </a:rPr>
              <a:t>Map</a:t>
            </a:r>
            <a:r>
              <a:rPr lang="en-US" dirty="0">
                <a:latin typeface="Times New Roman" pitchFamily="18" charset="0"/>
                <a:ea typeface="ＭＳ Ｐゴシック" pitchFamily="34" charset="-128"/>
                <a:cs typeface="Times New Roman" pitchFamily="18" charset="0"/>
              </a:rPr>
              <a:t>, </a:t>
            </a:r>
          </a:p>
          <a:p>
            <a:r>
              <a:rPr lang="en-US" dirty="0">
                <a:latin typeface="Times New Roman" pitchFamily="18" charset="0"/>
                <a:ea typeface="ＭＳ Ｐゴシック" pitchFamily="34" charset="-128"/>
                <a:cs typeface="Times New Roman" pitchFamily="18" charset="0"/>
                <a:hlinkClick r:id="rId3"/>
              </a:rPr>
              <a:t>Mind</a:t>
            </a:r>
            <a:r>
              <a:rPr lang="lt-LT" dirty="0">
                <a:latin typeface="Times New Roman" pitchFamily="18" charset="0"/>
                <a:ea typeface="ＭＳ Ｐゴシック" pitchFamily="34" charset="-128"/>
                <a:cs typeface="Times New Roman" pitchFamily="18" charset="0"/>
                <a:hlinkClick r:id="rId3"/>
              </a:rPr>
              <a:t> </a:t>
            </a:r>
            <a:r>
              <a:rPr lang="en-US" dirty="0">
                <a:latin typeface="Times New Roman" pitchFamily="18" charset="0"/>
                <a:ea typeface="ＭＳ Ｐゴシック" pitchFamily="34" charset="-128"/>
                <a:cs typeface="Times New Roman" pitchFamily="18" charset="0"/>
                <a:hlinkClick r:id="rId3"/>
              </a:rPr>
              <a:t>Manager</a:t>
            </a:r>
            <a:r>
              <a:rPr lang="en-US" dirty="0">
                <a:latin typeface="Times New Roman" pitchFamily="18" charset="0"/>
                <a:ea typeface="ＭＳ Ｐゴシック" pitchFamily="34" charset="-128"/>
                <a:cs typeface="Times New Roman" pitchFamily="18" charset="0"/>
              </a:rPr>
              <a:t>,</a:t>
            </a:r>
          </a:p>
          <a:p>
            <a:r>
              <a:rPr lang="en-US" dirty="0">
                <a:latin typeface="Times New Roman" pitchFamily="18" charset="0"/>
                <a:ea typeface="ＭＳ Ｐゴシック" pitchFamily="34" charset="-128"/>
                <a:cs typeface="Times New Roman" pitchFamily="18" charset="0"/>
                <a:hlinkClick r:id="rId4"/>
              </a:rPr>
              <a:t>Inspiration</a:t>
            </a:r>
            <a:endParaRPr lang="en-US" dirty="0">
              <a:latin typeface="Times New Roman" pitchFamily="18" charset="0"/>
              <a:ea typeface="ＭＳ Ｐゴシック" pitchFamily="34" charset="-128"/>
              <a:cs typeface="Times New Roman" pitchFamily="18" charset="0"/>
            </a:endParaRPr>
          </a:p>
          <a:p>
            <a:r>
              <a:rPr lang="en-US" dirty="0">
                <a:latin typeface="Times New Roman" pitchFamily="18" charset="0"/>
                <a:ea typeface="ＭＳ Ｐゴシック" pitchFamily="34" charset="-128"/>
                <a:cs typeface="Times New Roman" pitchFamily="18" charset="0"/>
                <a:hlinkClick r:id="rId5"/>
              </a:rPr>
              <a:t>Kids Inspiration</a:t>
            </a:r>
            <a:endParaRPr lang="en-US" dirty="0">
              <a:latin typeface="Times New Roman" pitchFamily="18" charset="0"/>
              <a:ea typeface="ＭＳ Ｐゴシック" pitchFamily="34" charset="-128"/>
              <a:cs typeface="Times New Roman" pitchFamily="18" charset="0"/>
            </a:endParaRPr>
          </a:p>
          <a:p>
            <a:r>
              <a:rPr lang="lt-LT" dirty="0">
                <a:latin typeface="Times New Roman" pitchFamily="18" charset="0"/>
                <a:cs typeface="Times New Roman" pitchFamily="18" charset="0"/>
                <a:hlinkClick r:id="rId6"/>
              </a:rPr>
              <a:t>http://www.spicynodes.org/index.html</a:t>
            </a:r>
            <a:endParaRPr lang="lt-LT" dirty="0">
              <a:latin typeface="Times New Roman" pitchFamily="18" charset="0"/>
              <a:cs typeface="Times New Roman" pitchFamily="18" charset="0"/>
            </a:endParaRPr>
          </a:p>
          <a:p>
            <a:r>
              <a:rPr lang="en-US" dirty="0">
                <a:latin typeface="Times New Roman" pitchFamily="18" charset="0"/>
                <a:ea typeface="ＭＳ Ｐゴシック" pitchFamily="34" charset="-128"/>
                <a:cs typeface="Times New Roman" pitchFamily="18" charset="0"/>
              </a:rPr>
              <a:t>Etc.</a:t>
            </a:r>
            <a:r>
              <a:rPr lang="lt-LT" dirty="0">
                <a:latin typeface="Times New Roman" pitchFamily="18" charset="0"/>
                <a:ea typeface="ＭＳ Ｐゴシック" pitchFamily="34" charset="-128"/>
                <a:cs typeface="Times New Roman" pitchFamily="18" charset="0"/>
              </a:rPr>
              <a:t>.</a:t>
            </a:r>
            <a:endParaRPr lang="en-US" dirty="0">
              <a:latin typeface="Times New Roman" pitchFamily="18" charset="0"/>
              <a:ea typeface="ＭＳ Ｐゴシック" pitchFamily="34" charset="-128"/>
              <a:cs typeface="Times New Roman" pitchFamily="18" charset="0"/>
            </a:endParaRPr>
          </a:p>
          <a:p>
            <a:endParaRPr lang="en-US" dirty="0">
              <a:latin typeface="Times New Roman" pitchFamily="18" charset="0"/>
              <a:ea typeface="ＭＳ Ｐゴシック" pitchFamily="34" charset="-128"/>
              <a:cs typeface="Times New Roman" pitchFamily="18" charset="0"/>
            </a:endParaRPr>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bg1"/>
                </a:solidFill>
                <a:latin typeface="Arial" charset="0"/>
                <a:ea typeface="ＭＳ Ｐゴシック" pitchFamily="34" charset="-128"/>
              </a:defRPr>
            </a:lvl1pPr>
            <a:lvl2pPr marL="742950" indent="-285750" eaLnBrk="0" hangingPunct="0">
              <a:defRPr>
                <a:solidFill>
                  <a:schemeClr val="bg1"/>
                </a:solidFill>
                <a:latin typeface="Arial" charset="0"/>
                <a:ea typeface="ＭＳ Ｐゴシック" pitchFamily="34" charset="-128"/>
              </a:defRPr>
            </a:lvl2pPr>
            <a:lvl3pPr marL="1143000" indent="-228600" eaLnBrk="0" hangingPunct="0">
              <a:defRPr>
                <a:solidFill>
                  <a:schemeClr val="bg1"/>
                </a:solidFill>
                <a:latin typeface="Arial" charset="0"/>
                <a:ea typeface="ＭＳ Ｐゴシック" pitchFamily="34" charset="-128"/>
              </a:defRPr>
            </a:lvl3pPr>
            <a:lvl4pPr marL="1600200" indent="-228600" eaLnBrk="0" hangingPunct="0">
              <a:defRPr>
                <a:solidFill>
                  <a:schemeClr val="bg1"/>
                </a:solidFill>
                <a:latin typeface="Arial" charset="0"/>
                <a:ea typeface="ＭＳ Ｐゴシック" pitchFamily="34" charset="-128"/>
              </a:defRPr>
            </a:lvl4pPr>
            <a:lvl5pPr marL="2057400" indent="-228600" eaLnBrk="0" hangingPunct="0">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defRPr>
                <a:solidFill>
                  <a:schemeClr val="bg1"/>
                </a:solidFill>
                <a:latin typeface="Arial" charset="0"/>
                <a:ea typeface="ＭＳ Ｐゴシック" pitchFamily="34" charset="-128"/>
              </a:defRPr>
            </a:lvl9pPr>
          </a:lstStyle>
          <a:p>
            <a:pPr eaLnBrk="1" hangingPunct="1">
              <a:buFont typeface="Arial" charset="0"/>
              <a:buNone/>
            </a:pPr>
            <a:fld id="{0475AD54-9C5D-4606-A48D-DD542767C4A2}" type="slidenum">
              <a:rPr lang="en-GB" smtClean="0">
                <a:solidFill>
                  <a:srgbClr val="000000"/>
                </a:solidFill>
                <a:latin typeface="Times New Roman" pitchFamily="18" charset="0"/>
                <a:cs typeface="Times New Roman" pitchFamily="18" charset="0"/>
              </a:rPr>
              <a:pPr eaLnBrk="1" hangingPunct="1">
                <a:buFont typeface="Arial" charset="0"/>
                <a:buNone/>
              </a:pPr>
              <a:t>47</a:t>
            </a:fld>
            <a:endParaRPr lang="en-GB" dirty="0">
              <a:solidFill>
                <a:srgbClr val="00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91472" y="588723"/>
            <a:ext cx="5480472" cy="28255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250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lt-LT" dirty="0">
                <a:latin typeface="Times New Roman" panose="02020603050405020304" pitchFamily="18" charset="0"/>
                <a:cs typeface="Times New Roman" panose="02020603050405020304" pitchFamily="18" charset="0"/>
                <a:hlinkClick r:id="rId2"/>
              </a:rPr>
              <a:t>https://www.mobizen.com</a:t>
            </a:r>
            <a:r>
              <a:rPr lang="lt-LT" dirty="0">
                <a:latin typeface="Times New Roman" panose="02020603050405020304" pitchFamily="18" charset="0"/>
                <a:cs typeface="Times New Roman" panose="02020603050405020304" pitchFamily="18" charset="0"/>
              </a:rPr>
              <a:t> </a:t>
            </a:r>
          </a:p>
        </p:txBody>
      </p:sp>
      <p:sp>
        <p:nvSpPr>
          <p:cNvPr id="4" name="Title 3"/>
          <p:cNvSpPr>
            <a:spLocks noGrp="1"/>
          </p:cNvSpPr>
          <p:nvPr>
            <p:ph type="title"/>
          </p:nvPr>
        </p:nvSpPr>
        <p:spPr/>
        <p:txBody>
          <a:bodyPr>
            <a:normAutofit/>
          </a:bodyPr>
          <a:lstStyle/>
          <a:p>
            <a:r>
              <a:rPr lang="lt-LT" dirty="0" err="1">
                <a:latin typeface="Times New Roman" panose="02020603050405020304" pitchFamily="18" charset="0"/>
                <a:cs typeface="Times New Roman" panose="02020603050405020304" pitchFamily="18" charset="0"/>
              </a:rPr>
              <a:t>Mobizen</a:t>
            </a:r>
            <a:r>
              <a:rPr lang="lt-LT"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Connect to your Android anywhere</a:t>
            </a:r>
            <a:r>
              <a:rPr lang="lt-LT" dirty="0">
                <a:latin typeface="Times New Roman" panose="02020603050405020304" pitchFamily="18" charset="0"/>
                <a:cs typeface="Times New Roman" panose="02020603050405020304" pitchFamily="18" charset="0"/>
              </a:rPr>
              <a:t> </a:t>
            </a:r>
          </a:p>
        </p:txBody>
      </p:sp>
      <p:pic>
        <p:nvPicPr>
          <p:cNvPr id="6146" name="Picture 2" descr="https://external-waw1-1.xx.fbcdn.net/safe_image.php?d=AQAUOqvB3KDQpG-b&amp;w=68&amp;h=68&amp;url=https%3A%2F%2Fscontent-waw1-1.xx.fbcdn.net%2Ft39.2081-0%2Fp128x128%2F12330635_1651122425144381_1488047991_n.png&amp;cf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77512" y="1600200"/>
            <a:ext cx="1387720" cy="1387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7609" y="2564904"/>
            <a:ext cx="6474743" cy="3752326"/>
          </a:xfrm>
          <a:prstGeom prst="rect">
            <a:avLst/>
          </a:prstGeom>
        </p:spPr>
      </p:pic>
    </p:spTree>
    <p:extLst>
      <p:ext uri="{BB962C8B-B14F-4D97-AF65-F5344CB8AC3E}">
        <p14:creationId xmlns:p14="http://schemas.microsoft.com/office/powerpoint/2010/main" val="223145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81200" y="1561307"/>
            <a:ext cx="8229600" cy="4525963"/>
          </a:xfrm>
          <a:solidFill>
            <a:srgbClr val="0070C0"/>
          </a:solidFill>
        </p:spPr>
        <p:txBody>
          <a:bodyPr/>
          <a:lstStyle/>
          <a:p>
            <a:endParaRPr lang="lt-LT" dirty="0">
              <a:solidFill>
                <a:schemeClr val="tx1"/>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981200" y="110520"/>
            <a:ext cx="8229600" cy="1143000"/>
          </a:xfrm>
        </p:spPr>
        <p:txBody>
          <a:bodyPr/>
          <a:lstStyle/>
          <a:p>
            <a:r>
              <a:rPr lang="lt-LT" altLang="lt-LT" dirty="0" err="1">
                <a:solidFill>
                  <a:schemeClr val="tx1"/>
                </a:solidFill>
                <a:latin typeface="Times New Roman" panose="02020603050405020304" pitchFamily="18" charset="0"/>
                <a:cs typeface="Times New Roman" panose="02020603050405020304" pitchFamily="18" charset="0"/>
              </a:rPr>
              <a:t>It's</a:t>
            </a:r>
            <a:r>
              <a:rPr lang="lt-LT" altLang="lt-LT" dirty="0">
                <a:solidFill>
                  <a:schemeClr val="tx1"/>
                </a:solidFill>
                <a:latin typeface="Times New Roman" panose="02020603050405020304" pitchFamily="18" charset="0"/>
                <a:cs typeface="Times New Roman" panose="02020603050405020304" pitchFamily="18" charset="0"/>
              </a:rPr>
              <a:t> </a:t>
            </a:r>
            <a:r>
              <a:rPr lang="lt-LT" altLang="lt-LT" dirty="0" err="1">
                <a:solidFill>
                  <a:schemeClr val="tx1"/>
                </a:solidFill>
                <a:latin typeface="Times New Roman" panose="02020603050405020304" pitchFamily="18" charset="0"/>
                <a:cs typeface="Times New Roman" panose="02020603050405020304" pitchFamily="18" charset="0"/>
              </a:rPr>
              <a:t>Easy</a:t>
            </a:r>
            <a:r>
              <a:rPr lang="lt-LT" altLang="lt-LT" dirty="0">
                <a:solidFill>
                  <a:schemeClr val="tx1"/>
                </a:solidFill>
                <a:latin typeface="Times New Roman" panose="02020603050405020304" pitchFamily="18" charset="0"/>
                <a:cs typeface="Times New Roman" panose="02020603050405020304" pitchFamily="18" charset="0"/>
              </a:rPr>
              <a:t> to </a:t>
            </a:r>
            <a:r>
              <a:rPr lang="lt-LT" altLang="lt-LT" dirty="0" err="1">
                <a:solidFill>
                  <a:schemeClr val="tx1"/>
                </a:solidFill>
                <a:latin typeface="Times New Roman" panose="02020603050405020304" pitchFamily="18" charset="0"/>
                <a:cs typeface="Times New Roman" panose="02020603050405020304" pitchFamily="18" charset="0"/>
              </a:rPr>
              <a:t>Get</a:t>
            </a:r>
            <a:r>
              <a:rPr lang="lt-LT" altLang="lt-LT" dirty="0">
                <a:solidFill>
                  <a:schemeClr val="tx1"/>
                </a:solidFill>
                <a:latin typeface="Times New Roman" panose="02020603050405020304" pitchFamily="18" charset="0"/>
                <a:cs typeface="Times New Roman" panose="02020603050405020304" pitchFamily="18" charset="0"/>
              </a:rPr>
              <a:t> </a:t>
            </a:r>
            <a:r>
              <a:rPr lang="lt-LT" altLang="lt-LT" dirty="0" err="1">
                <a:solidFill>
                  <a:schemeClr val="tx1"/>
                </a:solidFill>
                <a:latin typeface="Times New Roman" panose="02020603050405020304" pitchFamily="18" charset="0"/>
                <a:cs typeface="Times New Roman" panose="02020603050405020304" pitchFamily="18" charset="0"/>
              </a:rPr>
              <a:t>Started</a:t>
            </a:r>
            <a:r>
              <a:rPr lang="en-US" altLang="lt-LT" dirty="0">
                <a:solidFill>
                  <a:schemeClr val="tx1"/>
                </a:solidFill>
                <a:latin typeface="Times New Roman" panose="02020603050405020304" pitchFamily="18" charset="0"/>
                <a:cs typeface="Times New Roman" panose="02020603050405020304" pitchFamily="18" charset="0"/>
              </a:rPr>
              <a:t>!</a:t>
            </a:r>
            <a:endParaRPr lang="lt-LT" dirty="0">
              <a:solidFill>
                <a:schemeClr val="tx1"/>
              </a:solidFill>
              <a:latin typeface="Times New Roman" panose="02020603050405020304" pitchFamily="18" charset="0"/>
              <a:cs typeface="Times New Roman" panose="02020603050405020304" pitchFamily="18" charset="0"/>
            </a:endParaRPr>
          </a:p>
        </p:txBody>
      </p:sp>
      <p:pic>
        <p:nvPicPr>
          <p:cNvPr id="7170" name="Picture 2" descr="smartpho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5499" y="1514039"/>
            <a:ext cx="2143125" cy="42005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App Downloa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2065" y="1553927"/>
            <a:ext cx="9810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gis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7357" y="2557428"/>
            <a:ext cx="981075" cy="9810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onnec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89184" y="3545883"/>
            <a:ext cx="981075" cy="981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93881" y="1902093"/>
            <a:ext cx="4572000" cy="2092881"/>
          </a:xfrm>
          <a:prstGeom prst="rect">
            <a:avLst/>
          </a:prstGeom>
        </p:spPr>
        <p:txBody>
          <a:bodyPr>
            <a:spAutoFit/>
          </a:bodyPr>
          <a:lstStyle/>
          <a:p>
            <a:pPr lvl="0" eaLnBrk="0" fontAlgn="base" hangingPunct="0">
              <a:spcBef>
                <a:spcPct val="0"/>
              </a:spcBef>
              <a:spcAft>
                <a:spcPct val="0"/>
              </a:spcAft>
            </a:pPr>
            <a:r>
              <a:rPr lang="lt-LT" altLang="lt-LT" sz="2600" dirty="0" err="1">
                <a:solidFill>
                  <a:schemeClr val="bg1"/>
                </a:solidFill>
                <a:latin typeface="Times New Roman" panose="02020603050405020304" pitchFamily="18" charset="0"/>
                <a:cs typeface="Times New Roman" panose="02020603050405020304" pitchFamily="18" charset="0"/>
              </a:rPr>
              <a:t>App</a:t>
            </a:r>
            <a:r>
              <a:rPr lang="lt-LT" altLang="lt-LT" sz="2600" dirty="0">
                <a:solidFill>
                  <a:schemeClr val="bg1"/>
                </a:solidFill>
                <a:latin typeface="Times New Roman" panose="02020603050405020304" pitchFamily="18" charset="0"/>
                <a:cs typeface="Times New Roman" panose="02020603050405020304" pitchFamily="18" charset="0"/>
              </a:rPr>
              <a:t> </a:t>
            </a:r>
            <a:r>
              <a:rPr lang="lt-LT" altLang="lt-LT" sz="2600" dirty="0" err="1">
                <a:solidFill>
                  <a:schemeClr val="bg1"/>
                </a:solidFill>
                <a:latin typeface="Times New Roman" panose="02020603050405020304" pitchFamily="18" charset="0"/>
                <a:cs typeface="Times New Roman" panose="02020603050405020304" pitchFamily="18" charset="0"/>
              </a:rPr>
              <a:t>Download</a:t>
            </a:r>
            <a:endParaRPr lang="en-US" altLang="lt-LT" sz="2600" dirty="0">
              <a:solidFill>
                <a:schemeClr val="bg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lt-LT" sz="2600" dirty="0">
              <a:solidFill>
                <a:schemeClr val="bg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lt-LT" altLang="lt-LT" sz="2600" dirty="0">
                <a:solidFill>
                  <a:schemeClr val="bg1"/>
                </a:solidFill>
                <a:latin typeface="Times New Roman" panose="02020603050405020304" pitchFamily="18" charset="0"/>
                <a:cs typeface="Times New Roman" panose="02020603050405020304" pitchFamily="18" charset="0"/>
              </a:rPr>
              <a:t> </a:t>
            </a:r>
            <a:r>
              <a:rPr lang="lt-LT" altLang="lt-LT" sz="2600" dirty="0" err="1">
                <a:solidFill>
                  <a:schemeClr val="bg1"/>
                </a:solidFill>
                <a:latin typeface="Times New Roman" panose="02020603050405020304" pitchFamily="18" charset="0"/>
                <a:cs typeface="Times New Roman" panose="02020603050405020304" pitchFamily="18" charset="0"/>
              </a:rPr>
              <a:t>Registe</a:t>
            </a:r>
            <a:r>
              <a:rPr lang="en-US" altLang="lt-LT" sz="2600" dirty="0">
                <a:solidFill>
                  <a:schemeClr val="bg1"/>
                </a:solidFill>
                <a:latin typeface="Times New Roman" panose="02020603050405020304" pitchFamily="18" charset="0"/>
                <a:cs typeface="Times New Roman" panose="02020603050405020304" pitchFamily="18" charset="0"/>
              </a:rPr>
              <a:t>r</a:t>
            </a:r>
          </a:p>
          <a:p>
            <a:pPr lvl="0" eaLnBrk="0" fontAlgn="base" hangingPunct="0">
              <a:spcBef>
                <a:spcPct val="0"/>
              </a:spcBef>
              <a:spcAft>
                <a:spcPct val="0"/>
              </a:spcAft>
            </a:pPr>
            <a:endParaRPr lang="en-US" altLang="lt-LT" sz="2600" dirty="0">
              <a:solidFill>
                <a:schemeClr val="bg1"/>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lt-LT" altLang="lt-LT" sz="2600" dirty="0">
                <a:solidFill>
                  <a:schemeClr val="bg1"/>
                </a:solidFill>
                <a:latin typeface="Times New Roman" panose="02020603050405020304" pitchFamily="18" charset="0"/>
                <a:cs typeface="Times New Roman" panose="02020603050405020304" pitchFamily="18" charset="0"/>
              </a:rPr>
              <a:t> </a:t>
            </a:r>
            <a:r>
              <a:rPr lang="lt-LT" altLang="lt-LT" sz="2600" dirty="0" err="1">
                <a:solidFill>
                  <a:schemeClr val="bg1"/>
                </a:solidFill>
                <a:latin typeface="Times New Roman" panose="02020603050405020304" pitchFamily="18" charset="0"/>
                <a:cs typeface="Times New Roman" panose="02020603050405020304" pitchFamily="18" charset="0"/>
              </a:rPr>
              <a:t>Connect</a:t>
            </a:r>
            <a:endParaRPr lang="lt-LT" altLang="lt-LT" sz="26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992678" y="4568449"/>
            <a:ext cx="7355160" cy="1477328"/>
          </a:xfrm>
          <a:prstGeom prst="rect">
            <a:avLst/>
          </a:prstGeom>
        </p:spPr>
        <p:txBody>
          <a:bodyPr wrap="square">
            <a:spAutoFit/>
          </a:bodyPr>
          <a:lstStyle/>
          <a:p>
            <a:r>
              <a:rPr lang="en-US" dirty="0">
                <a:solidFill>
                  <a:srgbClr val="FFFFFF"/>
                </a:solidFill>
                <a:latin typeface="Times New Roman" panose="02020603050405020304" pitchFamily="18" charset="0"/>
                <a:cs typeface="Times New Roman" panose="02020603050405020304" pitchFamily="18" charset="0"/>
              </a:rPr>
              <a:t>1. Download </a:t>
            </a:r>
            <a:r>
              <a:rPr lang="en-US" dirty="0" err="1">
                <a:solidFill>
                  <a:srgbClr val="FFFFFF"/>
                </a:solidFill>
                <a:latin typeface="Times New Roman" panose="02020603050405020304" pitchFamily="18" charset="0"/>
                <a:cs typeface="Times New Roman" panose="02020603050405020304" pitchFamily="18" charset="0"/>
              </a:rPr>
              <a:t>Mobizen</a:t>
            </a:r>
            <a:r>
              <a:rPr lang="en-US" dirty="0">
                <a:solidFill>
                  <a:srgbClr val="FFFFFF"/>
                </a:solidFill>
                <a:latin typeface="Times New Roman" panose="02020603050405020304" pitchFamily="18" charset="0"/>
                <a:cs typeface="Times New Roman" panose="02020603050405020304" pitchFamily="18" charset="0"/>
              </a:rPr>
              <a:t> from The Google Play Store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2. Download and install </a:t>
            </a:r>
            <a:r>
              <a:rPr lang="en-US" dirty="0" err="1">
                <a:solidFill>
                  <a:srgbClr val="FFFFFF"/>
                </a:solidFill>
                <a:latin typeface="Times New Roman" panose="02020603050405020304" pitchFamily="18" charset="0"/>
                <a:cs typeface="Times New Roman" panose="02020603050405020304" pitchFamily="18" charset="0"/>
              </a:rPr>
              <a:t>Mobizen</a:t>
            </a:r>
            <a:r>
              <a:rPr lang="en-US" dirty="0">
                <a:solidFill>
                  <a:srgbClr val="FFFFFF"/>
                </a:solidFill>
                <a:latin typeface="Times New Roman" panose="02020603050405020304" pitchFamily="18" charset="0"/>
                <a:cs typeface="Times New Roman" panose="02020603050405020304" pitchFamily="18" charset="0"/>
              </a:rPr>
              <a:t> PC to your desktop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3. Connect to your Android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solidFill>
                  <a:srgbClr val="FFFFFF"/>
                </a:solidFill>
                <a:latin typeface="Times New Roman" panose="02020603050405020304" pitchFamily="18" charset="0"/>
                <a:cs typeface="Times New Roman" panose="02020603050405020304" pitchFamily="18" charset="0"/>
              </a:rPr>
              <a:t>Sign up for free in less than a minute!</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88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a:xfrm>
            <a:off x="1981201" y="273051"/>
            <a:ext cx="8228013" cy="1146175"/>
          </a:xfrm>
        </p:spPr>
        <p:txBody>
          <a:bodyPr vert="horz" lIns="91440" tIns="35203" rIns="91440" bIns="45720" rtlCol="0" anchor="ctr">
            <a:normAutofit/>
          </a:bodyPr>
          <a:lstStyle/>
          <a:p>
            <a:pP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GB" b="1" dirty="0">
                <a:latin typeface="Times New Roman" pitchFamily="18" charset="0"/>
                <a:ea typeface="ＭＳ Ｐゴシック" pitchFamily="34" charset="-128"/>
                <a:cs typeface="Times New Roman" pitchFamily="18" charset="0"/>
              </a:rPr>
              <a:t>Things happening in Education</a:t>
            </a:r>
          </a:p>
        </p:txBody>
      </p:sp>
      <p:pic>
        <p:nvPicPr>
          <p:cNvPr id="532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389" y="1419226"/>
            <a:ext cx="4932362"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555" name="Text Box 3"/>
          <p:cNvSpPr txBox="1">
            <a:spLocks noChangeArrowheads="1"/>
          </p:cNvSpPr>
          <p:nvPr/>
        </p:nvSpPr>
        <p:spPr bwMode="auto">
          <a:xfrm>
            <a:off x="2376488" y="4833938"/>
            <a:ext cx="7726362" cy="1008062"/>
          </a:xfrm>
          <a:prstGeom prst="rect">
            <a:avLst/>
          </a:prstGeom>
          <a:noFill/>
          <a:ln w="9525" cap="flat">
            <a:noFill/>
            <a:round/>
            <a:headEnd/>
            <a:tailEnd/>
          </a:ln>
          <a:effectLst/>
        </p:spPr>
        <p:txBody>
          <a:bodyPr wrap="none" lIns="81639" tIns="98424"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defRPr/>
            </a:pPr>
            <a:r>
              <a:rPr lang="en-GB" sz="6500" b="1" dirty="0">
                <a:solidFill>
                  <a:srgbClr val="FF0000"/>
                </a:solidFill>
                <a:effectLst>
                  <a:outerShdw blurRad="38100" dist="38100" dir="2700000" algn="tl">
                    <a:srgbClr val="C0C0C0"/>
                  </a:outerShdw>
                </a:effectLst>
                <a:latin typeface="Times New Roman" pitchFamily="18" charset="0"/>
                <a:ea typeface="Microsoft YaHei" charset="0"/>
                <a:cs typeface="Times New Roman" pitchFamily="18" charset="0"/>
              </a:rPr>
              <a:t>B</a:t>
            </a:r>
            <a:r>
              <a:rPr lang="en-GB" sz="4400" dirty="0">
                <a:solidFill>
                  <a:srgbClr val="000000"/>
                </a:solidFill>
                <a:latin typeface="Times New Roman" pitchFamily="18" charset="0"/>
                <a:ea typeface="Microsoft YaHei" charset="0"/>
                <a:cs typeface="Times New Roman" pitchFamily="18" charset="0"/>
              </a:rPr>
              <a:t>ring </a:t>
            </a:r>
            <a:r>
              <a:rPr lang="en-GB" sz="6500" b="1" dirty="0">
                <a:solidFill>
                  <a:srgbClr val="FF0000"/>
                </a:solidFill>
                <a:effectLst>
                  <a:outerShdw blurRad="38100" dist="38100" dir="2700000" algn="tl">
                    <a:srgbClr val="C0C0C0"/>
                  </a:outerShdw>
                </a:effectLst>
                <a:latin typeface="Times New Roman" pitchFamily="18" charset="0"/>
                <a:ea typeface="Microsoft YaHei" charset="0"/>
                <a:cs typeface="Times New Roman" pitchFamily="18" charset="0"/>
              </a:rPr>
              <a:t>Y</a:t>
            </a:r>
            <a:r>
              <a:rPr lang="en-GB" sz="4400" dirty="0">
                <a:solidFill>
                  <a:srgbClr val="000000"/>
                </a:solidFill>
                <a:latin typeface="Times New Roman" pitchFamily="18" charset="0"/>
                <a:ea typeface="Microsoft YaHei" charset="0"/>
                <a:cs typeface="Times New Roman" pitchFamily="18" charset="0"/>
              </a:rPr>
              <a:t>our </a:t>
            </a:r>
            <a:r>
              <a:rPr lang="en-GB" sz="6500" b="1" dirty="0">
                <a:solidFill>
                  <a:srgbClr val="FF0000"/>
                </a:solidFill>
                <a:effectLst>
                  <a:outerShdw blurRad="38100" dist="38100" dir="2700000" algn="tl">
                    <a:srgbClr val="C0C0C0"/>
                  </a:outerShdw>
                </a:effectLst>
                <a:latin typeface="Times New Roman" pitchFamily="18" charset="0"/>
                <a:ea typeface="Microsoft YaHei" charset="0"/>
                <a:cs typeface="Times New Roman" pitchFamily="18" charset="0"/>
              </a:rPr>
              <a:t>O</a:t>
            </a:r>
            <a:r>
              <a:rPr lang="en-GB" sz="4400" dirty="0">
                <a:solidFill>
                  <a:srgbClr val="000000"/>
                </a:solidFill>
                <a:latin typeface="Times New Roman" pitchFamily="18" charset="0"/>
                <a:ea typeface="Microsoft YaHei" charset="0"/>
                <a:cs typeface="Times New Roman" pitchFamily="18" charset="0"/>
              </a:rPr>
              <a:t>wn </a:t>
            </a:r>
            <a:r>
              <a:rPr lang="en-GB" sz="6500" b="1" dirty="0">
                <a:solidFill>
                  <a:srgbClr val="FF0000"/>
                </a:solidFill>
                <a:effectLst>
                  <a:outerShdw blurRad="38100" dist="38100" dir="2700000" algn="tl">
                    <a:srgbClr val="C0C0C0"/>
                  </a:outerShdw>
                </a:effectLst>
                <a:latin typeface="Times New Roman" pitchFamily="18" charset="0"/>
                <a:ea typeface="Microsoft YaHei" charset="0"/>
                <a:cs typeface="Times New Roman" pitchFamily="18" charset="0"/>
              </a:rPr>
              <a:t>T</a:t>
            </a:r>
            <a:r>
              <a:rPr lang="en-GB" sz="4400" dirty="0">
                <a:solidFill>
                  <a:srgbClr val="000000"/>
                </a:solidFill>
                <a:latin typeface="Times New Roman" pitchFamily="18" charset="0"/>
                <a:ea typeface="Microsoft YaHei" charset="0"/>
                <a:cs typeface="Times New Roman" pitchFamily="18" charset="0"/>
              </a:rPr>
              <a:t>echnology</a:t>
            </a:r>
          </a:p>
        </p:txBody>
      </p:sp>
      <p:pic>
        <p:nvPicPr>
          <p:cNvPr id="4098" name="Picture 2" descr="http://www.v-softinc.com/wp-content/uploads/2013/11/entertainment-mobile-apps.png">
            <a:extLst>
              <a:ext uri="{FF2B5EF4-FFF2-40B4-BE49-F238E27FC236}">
                <a16:creationId xmlns:a16="http://schemas.microsoft.com/office/drawing/2014/main" xmlns="" id="{43564D7E-9BAB-4056-B1DA-23BD7029D6F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39669" y="1311586"/>
            <a:ext cx="4805086" cy="362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915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Antraštė 1"/>
          <p:cNvSpPr>
            <a:spLocks noGrp="1"/>
          </p:cNvSpPr>
          <p:nvPr>
            <p:ph type="title"/>
          </p:nvPr>
        </p:nvSpPr>
        <p:spPr/>
        <p:txBody>
          <a:bodyPr>
            <a:normAutofit/>
          </a:bodyPr>
          <a:lstStyle/>
          <a:p>
            <a:r>
              <a:rPr lang="en-US" b="1" dirty="0">
                <a:latin typeface="Times New Roman" pitchFamily="18" charset="0"/>
                <a:ea typeface="ＭＳ Ｐゴシック" pitchFamily="34" charset="-128"/>
                <a:cs typeface="Times New Roman" pitchFamily="18" charset="0"/>
              </a:rPr>
              <a:t>Mobile</a:t>
            </a:r>
            <a:r>
              <a:rPr lang="lt-LT" b="1" dirty="0">
                <a:latin typeface="Times New Roman" pitchFamily="18" charset="0"/>
                <a:ea typeface="ＭＳ Ｐゴシック" pitchFamily="34" charset="-128"/>
                <a:cs typeface="Times New Roman" pitchFamily="18" charset="0"/>
              </a:rPr>
              <a:t> devices in education</a:t>
            </a:r>
            <a:endParaRPr lang="lt-LT" b="1" dirty="0">
              <a:solidFill>
                <a:srgbClr val="002060"/>
              </a:solidFill>
              <a:latin typeface="Times New Roman" pitchFamily="18" charset="0"/>
              <a:ea typeface="ＭＳ Ｐゴシック" pitchFamily="34" charset="-128"/>
              <a:cs typeface="Times New Roman" pitchFamily="18" charset="0"/>
            </a:endParaRPr>
          </a:p>
        </p:txBody>
      </p:sp>
      <p:sp>
        <p:nvSpPr>
          <p:cNvPr id="3" name="Content Placeholder 2"/>
          <p:cNvSpPr>
            <a:spLocks noGrp="1"/>
          </p:cNvSpPr>
          <p:nvPr>
            <p:ph idx="1"/>
          </p:nvPr>
        </p:nvSpPr>
        <p:spPr>
          <a:xfrm>
            <a:off x="417443" y="1484784"/>
            <a:ext cx="10744200" cy="4640262"/>
          </a:xfrm>
        </p:spPr>
        <p:txBody>
          <a:bodyPr>
            <a:normAutofit/>
          </a:bodyPr>
          <a:lstStyle/>
          <a:p>
            <a:pPr>
              <a:spcBef>
                <a:spcPct val="0"/>
              </a:spcBef>
              <a:buNone/>
            </a:pPr>
            <a:r>
              <a:rPr lang="en-US" sz="2000" dirty="0">
                <a:latin typeface="Times New Roman" pitchFamily="18" charset="0"/>
                <a:cs typeface="Times New Roman" pitchFamily="18" charset="0"/>
              </a:rPr>
              <a:t>Top 10 Reasons to Use Technology in Education: </a:t>
            </a:r>
            <a:r>
              <a:rPr lang="en-US" sz="2000" dirty="0" err="1">
                <a:latin typeface="Times New Roman" pitchFamily="18" charset="0"/>
                <a:cs typeface="Times New Roman" pitchFamily="18" charset="0"/>
              </a:rPr>
              <a:t>iPad</a:t>
            </a:r>
            <a:r>
              <a:rPr lang="en-US" sz="2000" dirty="0">
                <a:latin typeface="Times New Roman" pitchFamily="18" charset="0"/>
                <a:cs typeface="Times New Roman" pitchFamily="18" charset="0"/>
              </a:rPr>
              <a:t>, Tablet, Computer, Listening Centers</a:t>
            </a:r>
            <a:r>
              <a:rPr lang="lt-LT" sz="2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lt-LT" sz="2000" dirty="0">
                <a:latin typeface="Times New Roman" pitchFamily="18" charset="0"/>
                <a:ea typeface="ＭＳ Ｐゴシック" pitchFamily="34" charset="-128"/>
                <a:cs typeface="Times New Roman" pitchFamily="18" charset="0"/>
              </a:rPr>
              <a:t> </a:t>
            </a:r>
            <a:r>
              <a:rPr lang="lt-LT" sz="2000" dirty="0">
                <a:latin typeface="Times New Roman" pitchFamily="18" charset="0"/>
                <a:ea typeface="ＭＳ Ｐゴシック" pitchFamily="34" charset="-128"/>
                <a:cs typeface="Times New Roman" pitchFamily="18" charset="0"/>
                <a:hlinkClick r:id="rId3"/>
              </a:rPr>
              <a:t>https://www.youtube.com/watch?v=mzi2RIt8_nk</a:t>
            </a:r>
            <a:r>
              <a:rPr lang="lt-LT" sz="2000" dirty="0">
                <a:latin typeface="Times New Roman" pitchFamily="18" charset="0"/>
                <a:ea typeface="ＭＳ Ｐゴシック" pitchFamily="34" charset="-128"/>
                <a:cs typeface="Times New Roman" pitchFamily="18" charset="0"/>
              </a:rPr>
              <a:t> (5:30)</a:t>
            </a:r>
            <a:endParaRPr lang="en-US" sz="2000" dirty="0">
              <a:latin typeface="Times New Roman" pitchFamily="18" charset="0"/>
              <a:ea typeface="ＭＳ Ｐゴシック" pitchFamily="34" charset="-128"/>
              <a:cs typeface="Times New Roman" pitchFamily="18" charset="0"/>
            </a:endParaRPr>
          </a:p>
          <a:p>
            <a:pPr>
              <a:lnSpc>
                <a:spcPct val="100000"/>
              </a:lnSpc>
              <a:spcBef>
                <a:spcPct val="0"/>
              </a:spcBef>
              <a:buFont typeface="Arial" charset="0"/>
              <a:buNone/>
            </a:pPr>
            <a:r>
              <a:rPr lang="en-US" sz="2000" dirty="0" err="1">
                <a:latin typeface="Times New Roman" pitchFamily="18" charset="0"/>
                <a:cs typeface="Times New Roman" pitchFamily="18" charset="0"/>
              </a:rPr>
              <a:t>Podagogy</a:t>
            </a:r>
            <a:r>
              <a:rPr lang="en-US" sz="2000" dirty="0">
                <a:latin typeface="Times New Roman" pitchFamily="18" charset="0"/>
                <a:cs typeface="Times New Roman" pitchFamily="18" charset="0"/>
              </a:rPr>
              <a:t>: iPod Touch as 1:1 for education</a:t>
            </a:r>
            <a:r>
              <a:rPr lang="lt-LT" sz="2000" dirty="0">
                <a:latin typeface="Times New Roman" pitchFamily="18" charset="0"/>
                <a:cs typeface="Times New Roman" pitchFamily="18" charset="0"/>
              </a:rPr>
              <a:t>: </a:t>
            </a:r>
            <a:r>
              <a:rPr lang="lt-LT" sz="2000" dirty="0">
                <a:latin typeface="Times New Roman" pitchFamily="18" charset="0"/>
                <a:ea typeface="ＭＳ Ｐゴシック" pitchFamily="34" charset="-128"/>
                <a:cs typeface="Times New Roman" pitchFamily="18" charset="0"/>
                <a:hlinkClick r:id="rId4"/>
              </a:rPr>
              <a:t>https://www.youtube.com/watch?v=tApU_pKCl_8</a:t>
            </a:r>
            <a:r>
              <a:rPr lang="lt-LT" sz="2000" dirty="0">
                <a:latin typeface="Times New Roman" pitchFamily="18" charset="0"/>
                <a:ea typeface="ＭＳ Ｐゴシック" pitchFamily="34" charset="-128"/>
                <a:cs typeface="Times New Roman" pitchFamily="18" charset="0"/>
              </a:rPr>
              <a:t> (4:24)</a:t>
            </a:r>
          </a:p>
        </p:txBody>
      </p:sp>
      <p:pic>
        <p:nvPicPr>
          <p:cNvPr id="8194" name="Picture 2" descr="BYO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9065" y="2704412"/>
            <a:ext cx="5628642" cy="30683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eaching with technology in the classroom"/>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38199" y="2704412"/>
            <a:ext cx="3801329" cy="30683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052" y="5772806"/>
            <a:ext cx="11668539" cy="1015663"/>
          </a:xfrm>
          <a:prstGeom prst="rect">
            <a:avLst/>
          </a:prstGeom>
        </p:spPr>
        <p:txBody>
          <a:bodyPr wrap="square">
            <a:spAutoFit/>
          </a:bodyPr>
          <a:lstStyle/>
          <a:p>
            <a:r>
              <a:rPr lang="lt-LT" sz="2000" dirty="0">
                <a:latin typeface="Times New Roman" pitchFamily="18" charset="0"/>
                <a:cs typeface="Times New Roman" pitchFamily="18" charset="0"/>
                <a:hlinkClick r:id="rId7"/>
              </a:rPr>
              <a:t>http://www.securedgenetworks.com/secure-edge-networks-blog/?Tag=mobiletechnology</a:t>
            </a:r>
            <a:endParaRPr lang="lt-LT"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7 Techniques For Using </a:t>
            </a:r>
            <a:r>
              <a:rPr lang="en-US" sz="2000" dirty="0" err="1">
                <a:latin typeface="Times New Roman" pitchFamily="18" charset="0"/>
                <a:cs typeface="Times New Roman" pitchFamily="18" charset="0"/>
              </a:rPr>
              <a:t>iPads</a:t>
            </a:r>
            <a:r>
              <a:rPr lang="en-US" sz="2000" dirty="0">
                <a:latin typeface="Times New Roman" pitchFamily="18" charset="0"/>
                <a:cs typeface="Times New Roman" pitchFamily="18" charset="0"/>
              </a:rPr>
              <a:t> In The Classroom</a:t>
            </a:r>
            <a:r>
              <a:rPr lang="lt-LT" sz="2000" dirty="0">
                <a:latin typeface="Times New Roman" pitchFamily="18" charset="0"/>
                <a:cs typeface="Times New Roman" pitchFamily="18" charset="0"/>
              </a:rPr>
              <a:t>: </a:t>
            </a:r>
            <a:r>
              <a:rPr lang="lt-LT" sz="2000" dirty="0">
                <a:latin typeface="Times New Roman" pitchFamily="18" charset="0"/>
                <a:cs typeface="Times New Roman" pitchFamily="18" charset="0"/>
                <a:hlinkClick r:id="rId8"/>
              </a:rPr>
              <a:t>http://www.securedgenetworks.com/secure-edge-networks-blog/</a:t>
            </a:r>
            <a:r>
              <a:rPr lang="lt-LT"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583436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9889" y="3976688"/>
            <a:ext cx="23256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6565" y="3792538"/>
            <a:ext cx="2581275"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1665" y="1339561"/>
            <a:ext cx="24161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5850" y="1306514"/>
            <a:ext cx="22209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2" name="Text Box 6"/>
          <p:cNvSpPr txBox="1">
            <a:spLocks noChangeArrowheads="1"/>
          </p:cNvSpPr>
          <p:nvPr/>
        </p:nvSpPr>
        <p:spPr bwMode="auto">
          <a:xfrm>
            <a:off x="1856889" y="260649"/>
            <a:ext cx="8363272"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72822" rIns="81639" bIns="40820"/>
          <a:lstStyle>
            <a:lvl1pPr eaLnBrk="0" hangingPunct="0">
              <a:tabLst>
                <a:tab pos="655638" algn="l"/>
                <a:tab pos="1312863" algn="l"/>
                <a:tab pos="1968500" algn="l"/>
                <a:tab pos="2625725" algn="l"/>
                <a:tab pos="3282950" algn="l"/>
              </a:tabLst>
              <a:defRPr>
                <a:solidFill>
                  <a:schemeClr val="bg1"/>
                </a:solidFill>
                <a:latin typeface="Arial" charset="0"/>
                <a:ea typeface="ＭＳ Ｐゴシック" pitchFamily="34" charset="-128"/>
              </a:defRPr>
            </a:lvl1pPr>
            <a:lvl2pPr marL="742950" indent="-285750" eaLnBrk="0" hangingPunct="0">
              <a:tabLst>
                <a:tab pos="655638" algn="l"/>
                <a:tab pos="1312863" algn="l"/>
                <a:tab pos="1968500" algn="l"/>
                <a:tab pos="2625725" algn="l"/>
                <a:tab pos="3282950" algn="l"/>
              </a:tabLst>
              <a:defRPr>
                <a:solidFill>
                  <a:schemeClr val="bg1"/>
                </a:solidFill>
                <a:latin typeface="Arial" charset="0"/>
                <a:ea typeface="ＭＳ Ｐゴシック" pitchFamily="34" charset="-128"/>
              </a:defRPr>
            </a:lvl2pPr>
            <a:lvl3pPr marL="1143000" indent="-228600" eaLnBrk="0" hangingPunct="0">
              <a:tabLst>
                <a:tab pos="655638" algn="l"/>
                <a:tab pos="1312863" algn="l"/>
                <a:tab pos="1968500" algn="l"/>
                <a:tab pos="2625725" algn="l"/>
                <a:tab pos="3282950" algn="l"/>
              </a:tabLst>
              <a:defRPr>
                <a:solidFill>
                  <a:schemeClr val="bg1"/>
                </a:solidFill>
                <a:latin typeface="Arial" charset="0"/>
                <a:ea typeface="ＭＳ Ｐゴシック" pitchFamily="34" charset="-128"/>
              </a:defRPr>
            </a:lvl3pPr>
            <a:lvl4pPr marL="1600200" indent="-228600" eaLnBrk="0" hangingPunct="0">
              <a:tabLst>
                <a:tab pos="655638" algn="l"/>
                <a:tab pos="1312863" algn="l"/>
                <a:tab pos="1968500" algn="l"/>
                <a:tab pos="2625725" algn="l"/>
                <a:tab pos="3282950" algn="l"/>
              </a:tabLst>
              <a:defRPr>
                <a:solidFill>
                  <a:schemeClr val="bg1"/>
                </a:solidFill>
                <a:latin typeface="Arial" charset="0"/>
                <a:ea typeface="ＭＳ Ｐゴシック" pitchFamily="34" charset="-128"/>
              </a:defRPr>
            </a:lvl4pPr>
            <a:lvl5pPr marL="2057400" indent="-228600" eaLnBrk="0" hangingPunct="0">
              <a:tabLst>
                <a:tab pos="655638" algn="l"/>
                <a:tab pos="1312863" algn="l"/>
                <a:tab pos="1968500" algn="l"/>
                <a:tab pos="2625725" algn="l"/>
                <a:tab pos="3282950" algn="l"/>
              </a:tabLst>
              <a:defRPr>
                <a:solidFill>
                  <a:schemeClr val="bg1"/>
                </a:solidFill>
                <a:latin typeface="Arial" charset="0"/>
                <a:ea typeface="ＭＳ Ｐゴシック" pitchFamily="34" charset="-128"/>
              </a:defRPr>
            </a:lvl5pPr>
            <a:lvl6pPr marL="2514600" indent="-228600" defTabSz="449263" eaLnBrk="0" fontAlgn="base" hangingPunct="0">
              <a:lnSpc>
                <a:spcPct val="81000"/>
              </a:lnSpc>
              <a:spcBef>
                <a:spcPct val="0"/>
              </a:spcBef>
              <a:spcAft>
                <a:spcPct val="0"/>
              </a:spcAft>
              <a:buClr>
                <a:srgbClr val="000000"/>
              </a:buClr>
              <a:buSzPct val="100000"/>
              <a:buFont typeface="Arial" charset="0"/>
              <a:tabLst>
                <a:tab pos="655638" algn="l"/>
                <a:tab pos="1312863" algn="l"/>
                <a:tab pos="1968500" algn="l"/>
                <a:tab pos="2625725" algn="l"/>
                <a:tab pos="3282950" algn="l"/>
              </a:tabLst>
              <a:defRPr>
                <a:solidFill>
                  <a:schemeClr val="bg1"/>
                </a:solidFill>
                <a:latin typeface="Arial" charset="0"/>
                <a:ea typeface="ＭＳ Ｐゴシック" pitchFamily="34" charset="-128"/>
              </a:defRPr>
            </a:lvl6pPr>
            <a:lvl7pPr marL="2971800" indent="-228600" defTabSz="449263" eaLnBrk="0" fontAlgn="base" hangingPunct="0">
              <a:lnSpc>
                <a:spcPct val="81000"/>
              </a:lnSpc>
              <a:spcBef>
                <a:spcPct val="0"/>
              </a:spcBef>
              <a:spcAft>
                <a:spcPct val="0"/>
              </a:spcAft>
              <a:buClr>
                <a:srgbClr val="000000"/>
              </a:buClr>
              <a:buSzPct val="100000"/>
              <a:buFont typeface="Arial" charset="0"/>
              <a:tabLst>
                <a:tab pos="655638" algn="l"/>
                <a:tab pos="1312863" algn="l"/>
                <a:tab pos="1968500" algn="l"/>
                <a:tab pos="2625725" algn="l"/>
                <a:tab pos="3282950" algn="l"/>
              </a:tabLst>
              <a:defRPr>
                <a:solidFill>
                  <a:schemeClr val="bg1"/>
                </a:solidFill>
                <a:latin typeface="Arial" charset="0"/>
                <a:ea typeface="ＭＳ Ｐゴシック" pitchFamily="34" charset="-128"/>
              </a:defRPr>
            </a:lvl7pPr>
            <a:lvl8pPr marL="3429000" indent="-228600" defTabSz="449263" eaLnBrk="0" fontAlgn="base" hangingPunct="0">
              <a:lnSpc>
                <a:spcPct val="81000"/>
              </a:lnSpc>
              <a:spcBef>
                <a:spcPct val="0"/>
              </a:spcBef>
              <a:spcAft>
                <a:spcPct val="0"/>
              </a:spcAft>
              <a:buClr>
                <a:srgbClr val="000000"/>
              </a:buClr>
              <a:buSzPct val="100000"/>
              <a:buFont typeface="Arial" charset="0"/>
              <a:tabLst>
                <a:tab pos="655638" algn="l"/>
                <a:tab pos="1312863" algn="l"/>
                <a:tab pos="1968500" algn="l"/>
                <a:tab pos="2625725" algn="l"/>
                <a:tab pos="3282950" algn="l"/>
              </a:tabLst>
              <a:defRPr>
                <a:solidFill>
                  <a:schemeClr val="bg1"/>
                </a:solidFill>
                <a:latin typeface="Arial" charset="0"/>
                <a:ea typeface="ＭＳ Ｐゴシック" pitchFamily="34" charset="-128"/>
              </a:defRPr>
            </a:lvl8pPr>
            <a:lvl9pPr marL="3886200" indent="-228600" defTabSz="449263" eaLnBrk="0" fontAlgn="base" hangingPunct="0">
              <a:lnSpc>
                <a:spcPct val="81000"/>
              </a:lnSpc>
              <a:spcBef>
                <a:spcPct val="0"/>
              </a:spcBef>
              <a:spcAft>
                <a:spcPct val="0"/>
              </a:spcAft>
              <a:buClr>
                <a:srgbClr val="000000"/>
              </a:buClr>
              <a:buSzPct val="100000"/>
              <a:buFont typeface="Arial" charset="0"/>
              <a:tabLst>
                <a:tab pos="655638" algn="l"/>
                <a:tab pos="1312863" algn="l"/>
                <a:tab pos="1968500" algn="l"/>
                <a:tab pos="2625725" algn="l"/>
                <a:tab pos="3282950" algn="l"/>
              </a:tabLst>
              <a:defRPr>
                <a:solidFill>
                  <a:schemeClr val="bg1"/>
                </a:solidFill>
                <a:latin typeface="Arial" charset="0"/>
                <a:ea typeface="ＭＳ Ｐゴシック" pitchFamily="34" charset="-128"/>
              </a:defRPr>
            </a:lvl9pPr>
          </a:lstStyle>
          <a:p>
            <a:pPr algn="ctr" eaLnBrk="1" hangingPunct="1"/>
            <a:r>
              <a:rPr lang="en-GB" sz="3600" b="1" dirty="0">
                <a:solidFill>
                  <a:srgbClr val="002060"/>
                </a:solidFill>
                <a:latin typeface="Times New Roman" pitchFamily="18" charset="0"/>
                <a:ea typeface="Microsoft YaHei" pitchFamily="34" charset="-122"/>
                <a:cs typeface="Times New Roman" pitchFamily="18" charset="0"/>
              </a:rPr>
              <a:t>Which picture shows</a:t>
            </a:r>
          </a:p>
          <a:p>
            <a:pPr algn="ctr" eaLnBrk="1" hangingPunct="1"/>
            <a:r>
              <a:rPr lang="en-GB" sz="3600" b="1" dirty="0">
                <a:solidFill>
                  <a:srgbClr val="002060"/>
                </a:solidFill>
                <a:latin typeface="Times New Roman" pitchFamily="18" charset="0"/>
                <a:ea typeface="Microsoft YaHei" pitchFamily="34" charset="-122"/>
                <a:cs typeface="Times New Roman" pitchFamily="18" charset="0"/>
              </a:rPr>
              <a:t>most learning?</a:t>
            </a:r>
            <a:r>
              <a:rPr lang="lt-LT" sz="3600" b="1" dirty="0">
                <a:solidFill>
                  <a:srgbClr val="002060"/>
                </a:solidFill>
                <a:latin typeface="Times New Roman" pitchFamily="18" charset="0"/>
                <a:ea typeface="Microsoft YaHei" pitchFamily="34" charset="-122"/>
                <a:cs typeface="Times New Roman" pitchFamily="18" charset="0"/>
              </a:rPr>
              <a:t> </a:t>
            </a:r>
            <a:endParaRPr lang="en-GB" sz="3600" b="1" dirty="0">
              <a:solidFill>
                <a:srgbClr val="002060"/>
              </a:solidFill>
              <a:latin typeface="Times New Roman" pitchFamily="18" charset="0"/>
              <a:ea typeface="Microsoft YaHei" pitchFamily="34" charset="-122"/>
              <a:cs typeface="Times New Roman" pitchFamily="18" charset="0"/>
            </a:endParaRPr>
          </a:p>
        </p:txBody>
      </p:sp>
      <p:sp>
        <p:nvSpPr>
          <p:cNvPr id="4" name="TextBox 3"/>
          <p:cNvSpPr txBox="1"/>
          <p:nvPr/>
        </p:nvSpPr>
        <p:spPr>
          <a:xfrm>
            <a:off x="2207568" y="2419061"/>
            <a:ext cx="486030" cy="369332"/>
          </a:xfrm>
          <a:prstGeom prst="rect">
            <a:avLst/>
          </a:prstGeom>
          <a:noFill/>
        </p:spPr>
        <p:txBody>
          <a:bodyPr wrap="none" rtlCol="0">
            <a:spAutoFit/>
          </a:bodyPr>
          <a:lstStyle/>
          <a:p>
            <a:r>
              <a:rPr lang="lt-LT" b="1" dirty="0">
                <a:latin typeface="Times New Roman" pitchFamily="18" charset="0"/>
                <a:cs typeface="Times New Roman" pitchFamily="18" charset="0"/>
              </a:rPr>
              <a:t>A) </a:t>
            </a:r>
          </a:p>
        </p:txBody>
      </p:sp>
      <p:sp>
        <p:nvSpPr>
          <p:cNvPr id="10" name="TextBox 9"/>
          <p:cNvSpPr txBox="1"/>
          <p:nvPr/>
        </p:nvSpPr>
        <p:spPr>
          <a:xfrm>
            <a:off x="6960096" y="2364859"/>
            <a:ext cx="473206" cy="369332"/>
          </a:xfrm>
          <a:prstGeom prst="rect">
            <a:avLst/>
          </a:prstGeom>
          <a:noFill/>
        </p:spPr>
        <p:txBody>
          <a:bodyPr wrap="none" rtlCol="0">
            <a:spAutoFit/>
          </a:bodyPr>
          <a:lstStyle/>
          <a:p>
            <a:r>
              <a:rPr lang="lt-LT" b="1" dirty="0">
                <a:latin typeface="Times New Roman" pitchFamily="18" charset="0"/>
                <a:cs typeface="Times New Roman" pitchFamily="18" charset="0"/>
              </a:rPr>
              <a:t>B) </a:t>
            </a:r>
          </a:p>
        </p:txBody>
      </p:sp>
      <p:sp>
        <p:nvSpPr>
          <p:cNvPr id="11" name="TextBox 10"/>
          <p:cNvSpPr txBox="1"/>
          <p:nvPr/>
        </p:nvSpPr>
        <p:spPr>
          <a:xfrm>
            <a:off x="2315785" y="4871522"/>
            <a:ext cx="486030" cy="369332"/>
          </a:xfrm>
          <a:prstGeom prst="rect">
            <a:avLst/>
          </a:prstGeom>
          <a:noFill/>
        </p:spPr>
        <p:txBody>
          <a:bodyPr wrap="none" rtlCol="0">
            <a:spAutoFit/>
          </a:bodyPr>
          <a:lstStyle/>
          <a:p>
            <a:r>
              <a:rPr lang="lt-LT" b="1" dirty="0">
                <a:latin typeface="Times New Roman" pitchFamily="18" charset="0"/>
                <a:cs typeface="Times New Roman" pitchFamily="18" charset="0"/>
              </a:rPr>
              <a:t>C) </a:t>
            </a:r>
          </a:p>
        </p:txBody>
      </p:sp>
      <p:sp>
        <p:nvSpPr>
          <p:cNvPr id="12" name="TextBox 11"/>
          <p:cNvSpPr txBox="1"/>
          <p:nvPr/>
        </p:nvSpPr>
        <p:spPr>
          <a:xfrm>
            <a:off x="7178265" y="4871522"/>
            <a:ext cx="486030" cy="369332"/>
          </a:xfrm>
          <a:prstGeom prst="rect">
            <a:avLst/>
          </a:prstGeom>
          <a:noFill/>
        </p:spPr>
        <p:txBody>
          <a:bodyPr wrap="none" rtlCol="0">
            <a:spAutoFit/>
          </a:bodyPr>
          <a:lstStyle/>
          <a:p>
            <a:r>
              <a:rPr lang="lt-LT" b="1" dirty="0">
                <a:latin typeface="Times New Roman" pitchFamily="18" charset="0"/>
                <a:cs typeface="Times New Roman" pitchFamily="18" charset="0"/>
              </a:rPr>
              <a:t>D) </a:t>
            </a:r>
          </a:p>
        </p:txBody>
      </p:sp>
      <p:sp>
        <p:nvSpPr>
          <p:cNvPr id="7" name="Rectangle 6">
            <a:extLst>
              <a:ext uri="{FF2B5EF4-FFF2-40B4-BE49-F238E27FC236}">
                <a16:creationId xmlns:a16="http://schemas.microsoft.com/office/drawing/2014/main" xmlns="" id="{0DEAE5CC-4CBD-49D4-BDB8-3CEFBD53A299}"/>
              </a:ext>
            </a:extLst>
          </p:cNvPr>
          <p:cNvSpPr/>
          <p:nvPr/>
        </p:nvSpPr>
        <p:spPr>
          <a:xfrm>
            <a:off x="703459" y="6117019"/>
            <a:ext cx="2773195" cy="369332"/>
          </a:xfrm>
          <a:prstGeom prst="rect">
            <a:avLst/>
          </a:prstGeom>
        </p:spPr>
        <p:txBody>
          <a:bodyPr wrap="none">
            <a:spAutoFit/>
          </a:bodyPr>
          <a:lstStyle/>
          <a:p>
            <a:r>
              <a:rPr lang="en-US" b="1" dirty="0">
                <a:solidFill>
                  <a:srgbClr val="002060"/>
                </a:solidFill>
                <a:latin typeface="Times New Roman" pitchFamily="18" charset="0"/>
                <a:ea typeface="Microsoft YaHei" pitchFamily="34" charset="-122"/>
                <a:cs typeface="Times New Roman" pitchFamily="18" charset="0"/>
                <a:hlinkClick r:id="rId7"/>
              </a:rPr>
              <a:t>WWW.PLICKERS.COM </a:t>
            </a:r>
            <a:endParaRPr lang="en-GB" dirty="0"/>
          </a:p>
        </p:txBody>
      </p:sp>
    </p:spTree>
    <p:extLst>
      <p:ext uri="{BB962C8B-B14F-4D97-AF65-F5344CB8AC3E}">
        <p14:creationId xmlns:p14="http://schemas.microsoft.com/office/powerpoint/2010/main" val="409736803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ctrTitle"/>
          </p:nvPr>
        </p:nvSpPr>
        <p:spPr>
          <a:xfrm>
            <a:off x="1493042" y="515977"/>
            <a:ext cx="9144000" cy="1735666"/>
          </a:xfrm>
        </p:spPr>
        <p:txBody>
          <a:bodyPr>
            <a:normAutofit/>
          </a:bodyPr>
          <a:lstStyle/>
          <a:p>
            <a:r>
              <a:rPr lang="en-US" dirty="0">
                <a:latin typeface="Times New Roman" pitchFamily="18" charset="0"/>
                <a:ea typeface="ＭＳ Ｐゴシック" pitchFamily="34" charset="-128"/>
                <a:cs typeface="Times New Roman" pitchFamily="18" charset="0"/>
              </a:rPr>
              <a:t>Games Based Learning</a:t>
            </a:r>
            <a:endParaRPr lang="lt-LT" dirty="0">
              <a:latin typeface="Times New Roman" pitchFamily="18" charset="0"/>
              <a:ea typeface="ＭＳ Ｐゴシック" pitchFamily="34" charset="-128"/>
              <a:cs typeface="Times New Roman" pitchFamily="18" charset="0"/>
            </a:endParaRPr>
          </a:p>
        </p:txBody>
      </p:sp>
      <p:pic>
        <p:nvPicPr>
          <p:cNvPr id="3074" name="Picture 2" descr="http://africa.educationnews.com/wp-content/uploads/2012/06/ICT.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38880" y="2386656"/>
            <a:ext cx="3451215" cy="345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i="1" dirty="0">
                <a:solidFill>
                  <a:srgbClr val="002060"/>
                </a:solidFill>
                <a:latin typeface="Times New Roman" pitchFamily="18" charset="0"/>
                <a:cs typeface="Times New Roman" pitchFamily="18" charset="0"/>
              </a:rPr>
              <a:t>Henry Jenkins - MIT</a:t>
            </a:r>
            <a:endParaRPr lang="lt-LT" i="1" dirty="0">
              <a:solidFill>
                <a:srgbClr val="002060"/>
              </a:solidFill>
              <a:latin typeface="Times New Roman" pitchFamily="18" charset="0"/>
              <a:cs typeface="Times New Roman" pitchFamily="18" charset="0"/>
            </a:endParaRPr>
          </a:p>
        </p:txBody>
      </p:sp>
      <p:sp>
        <p:nvSpPr>
          <p:cNvPr id="2" name="Title 1"/>
          <p:cNvSpPr>
            <a:spLocks noGrp="1"/>
          </p:cNvSpPr>
          <p:nvPr>
            <p:ph type="ctrTitle"/>
          </p:nvPr>
        </p:nvSpPr>
        <p:spPr>
          <a:xfrm>
            <a:off x="1847528" y="1016689"/>
            <a:ext cx="8496944" cy="2088232"/>
          </a:xfrm>
        </p:spPr>
        <p:txBody>
          <a:bodyPr>
            <a:normAutofit/>
          </a:bodyPr>
          <a:lstStyle/>
          <a:p>
            <a:pPr algn="ctr"/>
            <a:r>
              <a:rPr lang="mt-MT" sz="4400">
                <a:latin typeface="Times New Roman" pitchFamily="18" charset="0"/>
                <a:cs typeface="Times New Roman" pitchFamily="18" charset="0"/>
              </a:rPr>
              <a:t>“</a:t>
            </a:r>
            <a:r>
              <a:rPr lang="en-US" sz="4400">
                <a:latin typeface="Times New Roman" pitchFamily="18" charset="0"/>
                <a:cs typeface="Times New Roman" pitchFamily="18" charset="0"/>
              </a:rPr>
              <a:t>Computer games are the most</a:t>
            </a:r>
            <a:r>
              <a:rPr lang="mt-MT" sz="4400">
                <a:latin typeface="Times New Roman" pitchFamily="18" charset="0"/>
                <a:cs typeface="Times New Roman" pitchFamily="18" charset="0"/>
              </a:rPr>
              <a:t/>
            </a:r>
            <a:br>
              <a:rPr lang="mt-MT" sz="4400">
                <a:latin typeface="Times New Roman" pitchFamily="18" charset="0"/>
                <a:cs typeface="Times New Roman" pitchFamily="18" charset="0"/>
              </a:rPr>
            </a:br>
            <a:r>
              <a:rPr lang="en-US" sz="4400">
                <a:latin typeface="Times New Roman" pitchFamily="18" charset="0"/>
                <a:cs typeface="Times New Roman" pitchFamily="18" charset="0"/>
              </a:rPr>
              <a:t> powerful learning technology </a:t>
            </a:r>
            <a:br>
              <a:rPr lang="en-US" sz="4400">
                <a:latin typeface="Times New Roman" pitchFamily="18" charset="0"/>
                <a:cs typeface="Times New Roman" pitchFamily="18" charset="0"/>
              </a:rPr>
            </a:br>
            <a:r>
              <a:rPr lang="en-US" sz="4400">
                <a:latin typeface="Times New Roman" pitchFamily="18" charset="0"/>
                <a:cs typeface="Times New Roman" pitchFamily="18" charset="0"/>
              </a:rPr>
              <a:t>of our age”</a:t>
            </a:r>
            <a:endParaRPr lang="lt-LT" sz="4400"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xmlns="" id="{E8C04F30-11E9-43FC-A85F-B06F64E31617}"/>
              </a:ext>
            </a:extLst>
          </p:cNvPr>
          <p:cNvSpPr/>
          <p:nvPr/>
        </p:nvSpPr>
        <p:spPr>
          <a:xfrm>
            <a:off x="3159025" y="4734580"/>
            <a:ext cx="6672019" cy="523220"/>
          </a:xfrm>
          <a:prstGeom prst="rect">
            <a:avLst/>
          </a:prstGeom>
        </p:spPr>
        <p:txBody>
          <a:bodyPr wrap="none">
            <a:spAutoFit/>
          </a:bodyPr>
          <a:lstStyle/>
          <a:p>
            <a:r>
              <a:rPr lang="en-GB" sz="2800" dirty="0">
                <a:solidFill>
                  <a:srgbClr val="000000"/>
                </a:solidFill>
                <a:latin typeface="Times New Roman" panose="02020603050405020304" pitchFamily="18" charset="0"/>
                <a:cs typeface="Times New Roman" panose="02020603050405020304" pitchFamily="18" charset="0"/>
                <a:hlinkClick r:id="rId3"/>
              </a:rPr>
              <a:t>Using Gaming Principles to Engage Students</a:t>
            </a:r>
            <a:endParaRPr lang="en-GB"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70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1072</TotalTime>
  <Words>1381</Words>
  <Application>Microsoft Office PowerPoint</Application>
  <PresentationFormat>Personalizzato</PresentationFormat>
  <Paragraphs>277</Paragraphs>
  <Slides>49</Slides>
  <Notes>8</Notes>
  <HiddenSlides>0</HiddenSlides>
  <MMClips>0</MMClips>
  <ScaleCrop>false</ScaleCrop>
  <HeadingPairs>
    <vt:vector size="4" baseType="variant">
      <vt:variant>
        <vt:lpstr>Tema</vt:lpstr>
      </vt:variant>
      <vt:variant>
        <vt:i4>1</vt:i4>
      </vt:variant>
      <vt:variant>
        <vt:lpstr>Titoli diapositive</vt:lpstr>
      </vt:variant>
      <vt:variant>
        <vt:i4>49</vt:i4>
      </vt:variant>
    </vt:vector>
  </HeadingPairs>
  <TitlesOfParts>
    <vt:vector size="50" baseType="lpstr">
      <vt:lpstr>Office Theme</vt:lpstr>
      <vt:lpstr>Mobile devices in education</vt:lpstr>
      <vt:lpstr>Presentazione standard di PowerPoint</vt:lpstr>
      <vt:lpstr>Presentazione standard di PowerPoint</vt:lpstr>
      <vt:lpstr>Digital Technologies in Education?</vt:lpstr>
      <vt:lpstr>Things happening in Education</vt:lpstr>
      <vt:lpstr>Mobile devices in education</vt:lpstr>
      <vt:lpstr>Presentazione standard di PowerPoint</vt:lpstr>
      <vt:lpstr>Games Based Learning</vt:lpstr>
      <vt:lpstr>“Computer games are the most  powerful learning technology  of our age”</vt:lpstr>
      <vt:lpstr>Games Based Learning</vt:lpstr>
      <vt:lpstr>Types of Games</vt:lpstr>
      <vt:lpstr>ICT tools for assessment of student achievements </vt:lpstr>
      <vt:lpstr>Presentazione standard di PowerPoint</vt:lpstr>
      <vt:lpstr>Examples.  Virtual reality. 3D, 4D DLO </vt:lpstr>
      <vt:lpstr>Elements 4D </vt:lpstr>
      <vt:lpstr>How it works  Each block face depicts a different chemical symbol, representing the elements of the Periodic Table.</vt:lpstr>
      <vt:lpstr>Elements 4D Educational Materials</vt:lpstr>
      <vt:lpstr>Anatomy 4D  </vt:lpstr>
      <vt:lpstr>Animal 4D+</vt:lpstr>
      <vt:lpstr>Dinosaur 4D+</vt:lpstr>
      <vt:lpstr>Space 4D+</vt:lpstr>
      <vt:lpstr>Presentazione standard di PowerPoint</vt:lpstr>
      <vt:lpstr>Presentazione standard di PowerPoint</vt:lpstr>
      <vt:lpstr>Google cardboard </vt:lpstr>
      <vt:lpstr> StarTracker VR - Mobile Sky Map </vt:lpstr>
      <vt:lpstr>InMind VR</vt:lpstr>
      <vt:lpstr>Roller Coaster VR</vt:lpstr>
      <vt:lpstr>Aquarium VR</vt:lpstr>
      <vt:lpstr>Exspedition </vt:lpstr>
      <vt:lpstr>More than apps, experiences</vt:lpstr>
      <vt:lpstr>And more... Create QR Code</vt:lpstr>
      <vt:lpstr>Top </vt:lpstr>
      <vt:lpstr>The task:</vt:lpstr>
      <vt:lpstr>Educational Simulations</vt:lpstr>
      <vt:lpstr>More ...</vt:lpstr>
      <vt:lpstr>Role playing</vt:lpstr>
      <vt:lpstr>Microworlds</vt:lpstr>
      <vt:lpstr>Virtual worlds</vt:lpstr>
      <vt:lpstr>Example of Serious Games</vt:lpstr>
      <vt:lpstr>Examples of today’s applications</vt:lpstr>
      <vt:lpstr>Examples</vt:lpstr>
      <vt:lpstr>Politician for a Week</vt:lpstr>
      <vt:lpstr>Presentazione standard di PowerPoint</vt:lpstr>
      <vt:lpstr>Presentazione standard di PowerPoint</vt:lpstr>
      <vt:lpstr>Digital manipulatives</vt:lpstr>
      <vt:lpstr>Presentazione standard di PowerPoint</vt:lpstr>
      <vt:lpstr>Mind maps</vt:lpstr>
      <vt:lpstr>Mobizen - Connect to your Android anywhere </vt:lpstr>
      <vt:lpstr>It's Easy to Get Started!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Eglė Vaivadienė</dc:creator>
  <cp:lastModifiedBy>Utente</cp:lastModifiedBy>
  <cp:revision>86</cp:revision>
  <dcterms:created xsi:type="dcterms:W3CDTF">2016-11-18T14:12:17Z</dcterms:created>
  <dcterms:modified xsi:type="dcterms:W3CDTF">2018-05-04T04:48:03Z</dcterms:modified>
</cp:coreProperties>
</file>